
<file path=[Content_Types].xml><?xml version="1.0" encoding="utf-8"?>
<Types xmlns="http://schemas.openxmlformats.org/package/2006/content-types">
  <Default Extension="xml" ContentType="application/xml"/>
  <Default Extension="vsdx" ContentType="application/vnd.ms-visio.drawing"/>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notesSlides/notesSlide15.xml" ContentType="application/vnd.openxmlformats-officedocument.presentationml.notesSlide+xml"/>
  <Override PartName="/ppt/embeddings/oleObject2.bin" ContentType="application/vnd.openxmlformats-officedocument.oleObject"/>
  <Override PartName="/ppt/notesSlides/notesSlide16.xml" ContentType="application/vnd.openxmlformats-officedocument.presentationml.notesSlide+xml"/>
  <Override PartName="/ppt/embeddings/oleObject3.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29.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460" r:id="rId3"/>
    <p:sldId id="473" r:id="rId4"/>
    <p:sldId id="489" r:id="rId5"/>
    <p:sldId id="474" r:id="rId6"/>
    <p:sldId id="448" r:id="rId7"/>
    <p:sldId id="459" r:id="rId8"/>
    <p:sldId id="376" r:id="rId9"/>
    <p:sldId id="311" r:id="rId10"/>
    <p:sldId id="340" r:id="rId11"/>
    <p:sldId id="403" r:id="rId12"/>
    <p:sldId id="323" r:id="rId13"/>
    <p:sldId id="410" r:id="rId14"/>
    <p:sldId id="450" r:id="rId15"/>
    <p:sldId id="451" r:id="rId16"/>
    <p:sldId id="325" r:id="rId17"/>
    <p:sldId id="334" r:id="rId18"/>
    <p:sldId id="335" r:id="rId19"/>
    <p:sldId id="337" r:id="rId20"/>
    <p:sldId id="338" r:id="rId21"/>
    <p:sldId id="488" r:id="rId22"/>
    <p:sldId id="475" r:id="rId23"/>
    <p:sldId id="487" r:id="rId24"/>
    <p:sldId id="485" r:id="rId25"/>
    <p:sldId id="486" r:id="rId26"/>
    <p:sldId id="418" r:id="rId27"/>
    <p:sldId id="476" r:id="rId28"/>
    <p:sldId id="345" r:id="rId29"/>
    <p:sldId id="346" r:id="rId30"/>
    <p:sldId id="347" r:id="rId31"/>
    <p:sldId id="348" r:id="rId32"/>
    <p:sldId id="462" r:id="rId33"/>
    <p:sldId id="465" r:id="rId34"/>
    <p:sldId id="464" r:id="rId35"/>
    <p:sldId id="472" r:id="rId36"/>
    <p:sldId id="471" r:id="rId37"/>
    <p:sldId id="466" r:id="rId38"/>
    <p:sldId id="467" r:id="rId39"/>
    <p:sldId id="468" r:id="rId40"/>
    <p:sldId id="470" r:id="rId41"/>
    <p:sldId id="469" r:id="rId42"/>
    <p:sldId id="406" r:id="rId43"/>
    <p:sldId id="352" r:id="rId44"/>
    <p:sldId id="354" r:id="rId45"/>
    <p:sldId id="355" r:id="rId46"/>
    <p:sldId id="356" r:id="rId47"/>
    <p:sldId id="357" r:id="rId48"/>
    <p:sldId id="358" r:id="rId49"/>
    <p:sldId id="359" r:id="rId50"/>
    <p:sldId id="360" r:id="rId51"/>
    <p:sldId id="361" r:id="rId52"/>
    <p:sldId id="362" r:id="rId53"/>
    <p:sldId id="363" r:id="rId54"/>
    <p:sldId id="482" r:id="rId55"/>
    <p:sldId id="477" r:id="rId56"/>
    <p:sldId id="478" r:id="rId57"/>
    <p:sldId id="479" r:id="rId58"/>
    <p:sldId id="480" r:id="rId59"/>
    <p:sldId id="426" r:id="rId60"/>
    <p:sldId id="481" r:id="rId61"/>
    <p:sldId id="333" r:id="rId62"/>
    <p:sldId id="366" r:id="rId63"/>
    <p:sldId id="367" r:id="rId64"/>
    <p:sldId id="369" r:id="rId65"/>
    <p:sldId id="371" r:id="rId66"/>
    <p:sldId id="368" r:id="rId67"/>
    <p:sldId id="490" r:id="rId68"/>
    <p:sldId id="39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fo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81A08"/>
    <a:srgbClr val="22304B"/>
    <a:srgbClr val="0E22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86858" autoAdjust="0"/>
  </p:normalViewPr>
  <p:slideViewPr>
    <p:cSldViewPr snapToObjects="1">
      <p:cViewPr varScale="1">
        <p:scale>
          <a:sx n="52" d="100"/>
          <a:sy n="52" d="100"/>
        </p:scale>
        <p:origin x="-232" y="-104"/>
      </p:cViewPr>
      <p:guideLst>
        <p:guide orient="horz" pos="2160"/>
        <p:guide pos="2880"/>
      </p:guideLst>
    </p:cSldViewPr>
  </p:slideViewPr>
  <p:outlineViewPr>
    <p:cViewPr>
      <p:scale>
        <a:sx n="33" d="100"/>
        <a:sy n="33" d="100"/>
      </p:scale>
      <p:origin x="0" y="-11914"/>
    </p:cViewPr>
  </p:outlineViewPr>
  <p:notesTextViewPr>
    <p:cViewPr>
      <p:scale>
        <a:sx n="1" d="1"/>
        <a:sy n="1" d="1"/>
      </p:scale>
      <p:origin x="0" y="0"/>
    </p:cViewPr>
  </p:notesTextViewPr>
  <p:sorterViewPr>
    <p:cViewPr>
      <p:scale>
        <a:sx n="200" d="100"/>
        <a:sy n="200" d="100"/>
      </p:scale>
      <p:origin x="0" y="0"/>
    </p:cViewPr>
  </p:sorterViewPr>
  <p:notesViewPr>
    <p:cSldViewPr snapToObjects="1">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_rels/data2.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_rels/data4.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71F96-DA26-4BCE-A8FD-3FB0C1F492BB}" type="doc">
      <dgm:prSet loTypeId="urn:microsoft.com/office/officeart/2005/8/layout/vList3#1"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solidFill>
                <a:schemeClr val="bg1"/>
              </a:solidFill>
            </a:rPr>
            <a:t>What is an object?</a:t>
          </a:r>
        </a:p>
        <a:p>
          <a:r>
            <a:rPr lang="en-US" altLang="zh-CN" sz="2400" dirty="0" err="1" smtClean="0">
              <a:solidFill>
                <a:schemeClr val="bg1"/>
              </a:solidFill>
            </a:rPr>
            <a:t>BING:Binarized</a:t>
          </a:r>
          <a:r>
            <a:rPr lang="en-US" altLang="zh-CN" sz="2400" dirty="0" smtClean="0">
              <a:solidFill>
                <a:schemeClr val="bg1"/>
              </a:solidFill>
            </a:rPr>
            <a:t> </a:t>
          </a:r>
          <a:r>
            <a:rPr lang="en-US" altLang="zh-CN" sz="2400" dirty="0" err="1" smtClean="0">
              <a:solidFill>
                <a:schemeClr val="bg1"/>
              </a:solidFill>
            </a:rPr>
            <a:t>Normed</a:t>
          </a:r>
          <a:r>
            <a:rPr lang="en-US" altLang="zh-CN" sz="2400" dirty="0" smtClean="0">
              <a:solidFill>
                <a:schemeClr val="bg1"/>
              </a:solidFill>
            </a:rPr>
            <a:t> Gradients for </a:t>
          </a:r>
          <a:r>
            <a:rPr lang="en-US" altLang="zh-CN" sz="2400" dirty="0" err="1" smtClean="0">
              <a:solidFill>
                <a:schemeClr val="bg1"/>
              </a:solidFill>
            </a:rPr>
            <a:t>Objectness</a:t>
          </a:r>
          <a:r>
            <a:rPr lang="en-US" altLang="zh-CN" sz="2400" dirty="0" smtClean="0">
              <a:solidFill>
                <a:schemeClr val="bg1"/>
              </a:solidFill>
            </a:rPr>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40C2FDD5-E851-4E2E-AA0F-45CA18C05F1D}" srcId="{87471F96-DA26-4BCE-A8FD-3FB0C1F492BB}" destId="{1C22F0A9-67BA-4AF9-9472-E65136670D1E}" srcOrd="2" destOrd="0" parTransId="{18DA681F-711D-4D8D-8101-84EFE3F7F924}" sibTransId="{B4ECC2EA-F9E0-45AC-BE0B-76809A8693B8}"/>
    <dgm:cxn modelId="{40C2E958-60D2-4781-9379-08793F6C3278}" type="presOf" srcId="{1C22F0A9-67BA-4AF9-9472-E65136670D1E}" destId="{AADBFF9A-10B7-4A04-B41C-CA9AE54EDA28}" srcOrd="0" destOrd="0" presId="urn:microsoft.com/office/officeart/2005/8/layout/vList3#1"/>
    <dgm:cxn modelId="{BAC69265-9030-4ADB-8C8C-773DD203DA04}" type="presOf" srcId="{87471F96-DA26-4BCE-A8FD-3FB0C1F492BB}" destId="{737A7E69-71EA-4E50-AC99-AB17AF3F09B3}" srcOrd="0" destOrd="0" presId="urn:microsoft.com/office/officeart/2005/8/layout/vList3#1"/>
    <dgm:cxn modelId="{7A639047-8B8D-4F13-A069-5D96658A1150}" srcId="{87471F96-DA26-4BCE-A8FD-3FB0C1F492BB}" destId="{8644CFEC-0EFF-429D-9750-ABEFCD001382}" srcOrd="1" destOrd="0" parTransId="{925641EA-F854-46A4-A5B2-FFACA767EEDA}" sibTransId="{FBABB8C8-A52F-4F71-98D8-FFE0A3943D9F}"/>
    <dgm:cxn modelId="{8172C0B4-281C-441B-9EAF-D7D419B0B657}" type="presOf" srcId="{8644CFEC-0EFF-429D-9750-ABEFCD001382}" destId="{81CEAF87-7EDF-4622-BE36-8B7B50902974}" srcOrd="0" destOrd="0" presId="urn:microsoft.com/office/officeart/2005/8/layout/vList3#1"/>
    <dgm:cxn modelId="{096C84F4-2345-4A5D-9F71-512BFE456D57}" srcId="{87471F96-DA26-4BCE-A8FD-3FB0C1F492BB}" destId="{91E7D269-7C78-4D97-BDE6-621C0AEC1A87}" srcOrd="0" destOrd="0" parTransId="{49692602-41F8-4323-8A00-9A9439CE7196}" sibTransId="{FD3C07C7-9E04-4446-BC4D-DC8B4D92BCAF}"/>
    <dgm:cxn modelId="{6299EA4F-D37B-41D4-85B0-01601546ECA4}" type="presOf" srcId="{91E7D269-7C78-4D97-BDE6-621C0AEC1A87}" destId="{A8E49151-E016-4D8D-84B4-CFBD11B07F12}" srcOrd="0" destOrd="0" presId="urn:microsoft.com/office/officeart/2005/8/layout/vList3#1"/>
    <dgm:cxn modelId="{180F4852-E81B-4F5A-9024-6D2D6D7D6054}" type="presParOf" srcId="{737A7E69-71EA-4E50-AC99-AB17AF3F09B3}" destId="{84F2DADF-939B-441C-88AB-600873903943}" srcOrd="0" destOrd="0" presId="urn:microsoft.com/office/officeart/2005/8/layout/vList3#1"/>
    <dgm:cxn modelId="{FED7BC3D-5794-43F2-8D1F-53E928F23513}" type="presParOf" srcId="{84F2DADF-939B-441C-88AB-600873903943}" destId="{E9CB5CC3-1D5C-4F8D-9D90-29B7A273CA9D}" srcOrd="0" destOrd="0" presId="urn:microsoft.com/office/officeart/2005/8/layout/vList3#1"/>
    <dgm:cxn modelId="{70714286-2C16-4BD6-99B1-033C934488E4}" type="presParOf" srcId="{84F2DADF-939B-441C-88AB-600873903943}" destId="{A8E49151-E016-4D8D-84B4-CFBD11B07F12}" srcOrd="1" destOrd="0" presId="urn:microsoft.com/office/officeart/2005/8/layout/vList3#1"/>
    <dgm:cxn modelId="{BE3D5BB0-09D5-42BD-BE54-5CFCAB5570A3}" type="presParOf" srcId="{737A7E69-71EA-4E50-AC99-AB17AF3F09B3}" destId="{47DF4E27-0FF1-46E4-B742-4E92D39C237C}" srcOrd="1" destOrd="0" presId="urn:microsoft.com/office/officeart/2005/8/layout/vList3#1"/>
    <dgm:cxn modelId="{9FC586E9-FD60-4E77-A421-168299354AF0}" type="presParOf" srcId="{737A7E69-71EA-4E50-AC99-AB17AF3F09B3}" destId="{9127BD6B-F4A7-4F57-BAEF-36B94994C100}" srcOrd="2" destOrd="0" presId="urn:microsoft.com/office/officeart/2005/8/layout/vList3#1"/>
    <dgm:cxn modelId="{65B774C5-80C4-453C-918B-12BA427BC29D}" type="presParOf" srcId="{9127BD6B-F4A7-4F57-BAEF-36B94994C100}" destId="{2A30AD13-B467-449F-9008-679C201D3FE3}" srcOrd="0" destOrd="0" presId="urn:microsoft.com/office/officeart/2005/8/layout/vList3#1"/>
    <dgm:cxn modelId="{8B7155FB-CAED-4F9B-B510-D98E0EB979D9}" type="presParOf" srcId="{9127BD6B-F4A7-4F57-BAEF-36B94994C100}" destId="{81CEAF87-7EDF-4622-BE36-8B7B50902974}" srcOrd="1" destOrd="0" presId="urn:microsoft.com/office/officeart/2005/8/layout/vList3#1"/>
    <dgm:cxn modelId="{AB731382-DC4B-45F1-A40D-AF5BBA055D98}" type="presParOf" srcId="{737A7E69-71EA-4E50-AC99-AB17AF3F09B3}" destId="{C0535B01-7F67-4D80-9CDE-581BFE049490}" srcOrd="3" destOrd="0" presId="urn:microsoft.com/office/officeart/2005/8/layout/vList3#1"/>
    <dgm:cxn modelId="{2C9B73C5-E1CA-4DC4-96EC-05396BCA98BC}" type="presParOf" srcId="{737A7E69-71EA-4E50-AC99-AB17AF3F09B3}" destId="{690659B8-DD7C-4AFC-A9A4-4113536E729C}" srcOrd="4" destOrd="0" presId="urn:microsoft.com/office/officeart/2005/8/layout/vList3#1"/>
    <dgm:cxn modelId="{71161FC3-65BF-4B3A-BB73-65D199AE1C3C}" type="presParOf" srcId="{690659B8-DD7C-4AFC-A9A4-4113536E729C}" destId="{1B6DD973-D468-42EE-B46D-E5270FD13AF0}" srcOrd="0" destOrd="0" presId="urn:microsoft.com/office/officeart/2005/8/layout/vList3#1"/>
    <dgm:cxn modelId="{D665C8CF-D6E7-4378-B5CD-0178A2C70787}" type="presParOf" srcId="{690659B8-DD7C-4AFC-A9A4-4113536E729C}" destId="{AADBFF9A-10B7-4A04-B41C-CA9AE54EDA28}"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471F96-DA26-4BCE-A8FD-3FB0C1F492BB}" type="doc">
      <dgm:prSet loTypeId="urn:microsoft.com/office/officeart/2005/8/layout/vList3#2"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solidFill>
                <a:schemeClr val="tx1"/>
              </a:solidFill>
            </a:rPr>
            <a:t>What is an object?</a:t>
          </a:r>
        </a:p>
        <a:p>
          <a:r>
            <a:rPr lang="en-US" altLang="zh-CN" sz="2400" dirty="0" err="1" smtClean="0">
              <a:solidFill>
                <a:schemeClr val="tx1"/>
              </a:solidFill>
            </a:rPr>
            <a:t>BING:Binarized</a:t>
          </a:r>
          <a:r>
            <a:rPr lang="en-US" altLang="zh-CN" sz="2400" dirty="0" smtClean="0">
              <a:solidFill>
                <a:schemeClr val="tx1"/>
              </a:solidFill>
            </a:rPr>
            <a:t> </a:t>
          </a:r>
          <a:r>
            <a:rPr lang="en-US" altLang="zh-CN" sz="2400" dirty="0" err="1" smtClean="0">
              <a:solidFill>
                <a:schemeClr val="tx1"/>
              </a:solidFill>
            </a:rPr>
            <a:t>Normed</a:t>
          </a:r>
          <a:r>
            <a:rPr lang="en-US" altLang="zh-CN" sz="2400" dirty="0" smtClean="0">
              <a:solidFill>
                <a:schemeClr val="tx1"/>
              </a:solidFill>
            </a:rPr>
            <a:t> Gradients for </a:t>
          </a:r>
          <a:r>
            <a:rPr lang="en-US" altLang="zh-CN" sz="2400" dirty="0" err="1" smtClean="0">
              <a:solidFill>
                <a:schemeClr val="tx1"/>
              </a:solidFill>
            </a:rPr>
            <a:t>Objectness</a:t>
          </a:r>
          <a:r>
            <a:rPr lang="en-US" altLang="zh-CN" sz="2400" dirty="0" smtClean="0">
              <a:solidFill>
                <a:schemeClr val="tx1"/>
              </a:solidFill>
            </a:rPr>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40C2FDD5-E851-4E2E-AA0F-45CA18C05F1D}" srcId="{87471F96-DA26-4BCE-A8FD-3FB0C1F492BB}" destId="{1C22F0A9-67BA-4AF9-9472-E65136670D1E}" srcOrd="2" destOrd="0" parTransId="{18DA681F-711D-4D8D-8101-84EFE3F7F924}" sibTransId="{B4ECC2EA-F9E0-45AC-BE0B-76809A8693B8}"/>
    <dgm:cxn modelId="{7A639047-8B8D-4F13-A069-5D96658A1150}" srcId="{87471F96-DA26-4BCE-A8FD-3FB0C1F492BB}" destId="{8644CFEC-0EFF-429D-9750-ABEFCD001382}" srcOrd="1" destOrd="0" parTransId="{925641EA-F854-46A4-A5B2-FFACA767EEDA}" sibTransId="{FBABB8C8-A52F-4F71-98D8-FFE0A3943D9F}"/>
    <dgm:cxn modelId="{C410390C-440E-40E2-AB97-1359AC897017}" type="presOf" srcId="{87471F96-DA26-4BCE-A8FD-3FB0C1F492BB}" destId="{737A7E69-71EA-4E50-AC99-AB17AF3F09B3}" srcOrd="0" destOrd="0" presId="urn:microsoft.com/office/officeart/2005/8/layout/vList3#2"/>
    <dgm:cxn modelId="{3EAA347B-7D7E-4AF7-9F96-590DD66F9FA7}" type="presOf" srcId="{1C22F0A9-67BA-4AF9-9472-E65136670D1E}" destId="{AADBFF9A-10B7-4A04-B41C-CA9AE54EDA28}" srcOrd="0" destOrd="0" presId="urn:microsoft.com/office/officeart/2005/8/layout/vList3#2"/>
    <dgm:cxn modelId="{A0DF4A8E-B3E1-4A0E-A9C3-34E40055AA5F}" type="presOf" srcId="{91E7D269-7C78-4D97-BDE6-621C0AEC1A87}" destId="{A8E49151-E016-4D8D-84B4-CFBD11B07F12}" srcOrd="0" destOrd="0" presId="urn:microsoft.com/office/officeart/2005/8/layout/vList3#2"/>
    <dgm:cxn modelId="{096C84F4-2345-4A5D-9F71-512BFE456D57}" srcId="{87471F96-DA26-4BCE-A8FD-3FB0C1F492BB}" destId="{91E7D269-7C78-4D97-BDE6-621C0AEC1A87}" srcOrd="0" destOrd="0" parTransId="{49692602-41F8-4323-8A00-9A9439CE7196}" sibTransId="{FD3C07C7-9E04-4446-BC4D-DC8B4D92BCAF}"/>
    <dgm:cxn modelId="{06ACE116-5E0E-4BBB-BA51-A10F1050DEA2}" type="presOf" srcId="{8644CFEC-0EFF-429D-9750-ABEFCD001382}" destId="{81CEAF87-7EDF-4622-BE36-8B7B50902974}" srcOrd="0" destOrd="0" presId="urn:microsoft.com/office/officeart/2005/8/layout/vList3#2"/>
    <dgm:cxn modelId="{9A145470-0F28-4A06-A58F-9077023EC9D8}" type="presParOf" srcId="{737A7E69-71EA-4E50-AC99-AB17AF3F09B3}" destId="{84F2DADF-939B-441C-88AB-600873903943}" srcOrd="0" destOrd="0" presId="urn:microsoft.com/office/officeart/2005/8/layout/vList3#2"/>
    <dgm:cxn modelId="{6B66ABD2-B66C-456E-B4C2-B13F2DCC9A5E}" type="presParOf" srcId="{84F2DADF-939B-441C-88AB-600873903943}" destId="{E9CB5CC3-1D5C-4F8D-9D90-29B7A273CA9D}" srcOrd="0" destOrd="0" presId="urn:microsoft.com/office/officeart/2005/8/layout/vList3#2"/>
    <dgm:cxn modelId="{455180DE-68D1-4A53-A2C6-484E813D5314}" type="presParOf" srcId="{84F2DADF-939B-441C-88AB-600873903943}" destId="{A8E49151-E016-4D8D-84B4-CFBD11B07F12}" srcOrd="1" destOrd="0" presId="urn:microsoft.com/office/officeart/2005/8/layout/vList3#2"/>
    <dgm:cxn modelId="{417D35B6-FF7F-420B-BD7B-30D478540D4C}" type="presParOf" srcId="{737A7E69-71EA-4E50-AC99-AB17AF3F09B3}" destId="{47DF4E27-0FF1-46E4-B742-4E92D39C237C}" srcOrd="1" destOrd="0" presId="urn:microsoft.com/office/officeart/2005/8/layout/vList3#2"/>
    <dgm:cxn modelId="{05909C99-F36F-488F-9083-6FB526542525}" type="presParOf" srcId="{737A7E69-71EA-4E50-AC99-AB17AF3F09B3}" destId="{9127BD6B-F4A7-4F57-BAEF-36B94994C100}" srcOrd="2" destOrd="0" presId="urn:microsoft.com/office/officeart/2005/8/layout/vList3#2"/>
    <dgm:cxn modelId="{543F62E7-35F2-4C34-BE27-8B6D7E6176CB}" type="presParOf" srcId="{9127BD6B-F4A7-4F57-BAEF-36B94994C100}" destId="{2A30AD13-B467-449F-9008-679C201D3FE3}" srcOrd="0" destOrd="0" presId="urn:microsoft.com/office/officeart/2005/8/layout/vList3#2"/>
    <dgm:cxn modelId="{DC55634C-9A98-4874-916E-EB0B2DE8EEE7}" type="presParOf" srcId="{9127BD6B-F4A7-4F57-BAEF-36B94994C100}" destId="{81CEAF87-7EDF-4622-BE36-8B7B50902974}" srcOrd="1" destOrd="0" presId="urn:microsoft.com/office/officeart/2005/8/layout/vList3#2"/>
    <dgm:cxn modelId="{CADCDBA0-5490-46A8-A00F-322FD6680465}" type="presParOf" srcId="{737A7E69-71EA-4E50-AC99-AB17AF3F09B3}" destId="{C0535B01-7F67-4D80-9CDE-581BFE049490}" srcOrd="3" destOrd="0" presId="urn:microsoft.com/office/officeart/2005/8/layout/vList3#2"/>
    <dgm:cxn modelId="{27D5476F-919D-4C38-A9EE-597E008C108F}" type="presParOf" srcId="{737A7E69-71EA-4E50-AC99-AB17AF3F09B3}" destId="{690659B8-DD7C-4AFC-A9A4-4113536E729C}" srcOrd="4" destOrd="0" presId="urn:microsoft.com/office/officeart/2005/8/layout/vList3#2"/>
    <dgm:cxn modelId="{618810C5-2CE8-45D1-9860-23320B1DBE0F}" type="presParOf" srcId="{690659B8-DD7C-4AFC-A9A4-4113536E729C}" destId="{1B6DD973-D468-42EE-B46D-E5270FD13AF0}" srcOrd="0" destOrd="0" presId="urn:microsoft.com/office/officeart/2005/8/layout/vList3#2"/>
    <dgm:cxn modelId="{7E5B60E3-5E99-430A-9032-C3B85857BDF8}" type="presParOf" srcId="{690659B8-DD7C-4AFC-A9A4-4113536E729C}" destId="{AADBFF9A-10B7-4A04-B41C-CA9AE54EDA28}"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471F96-DA26-4BCE-A8FD-3FB0C1F492BB}" type="doc">
      <dgm:prSet loTypeId="urn:microsoft.com/office/officeart/2005/8/layout/vList3#3"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t>What is an object?</a:t>
          </a:r>
        </a:p>
        <a:p>
          <a:r>
            <a:rPr lang="en-US" altLang="zh-CN" sz="2400" dirty="0" err="1" smtClean="0"/>
            <a:t>BING:Binarized</a:t>
          </a:r>
          <a:r>
            <a:rPr lang="en-US" altLang="zh-CN" sz="2400" dirty="0" smtClean="0"/>
            <a:t> </a:t>
          </a:r>
          <a:r>
            <a:rPr lang="en-US" altLang="zh-CN" sz="2400" dirty="0" err="1" smtClean="0"/>
            <a:t>Normed</a:t>
          </a:r>
          <a:r>
            <a:rPr lang="en-US" altLang="zh-CN" sz="2400" dirty="0" smtClean="0"/>
            <a:t> Gradients for </a:t>
          </a:r>
          <a:r>
            <a:rPr lang="en-US" altLang="zh-CN" sz="2400" dirty="0" err="1" smtClean="0"/>
            <a:t>Objectness</a:t>
          </a:r>
          <a:r>
            <a:rPr lang="en-US" altLang="zh-CN" sz="2400" dirty="0" smtClean="0"/>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b="0" dirty="0" smtClean="0">
              <a:solidFill>
                <a:schemeClr val="tx1"/>
              </a:solidFill>
            </a:rPr>
            <a:t>Segmentation as Selective Search for Object Recognition</a:t>
          </a:r>
        </a:p>
        <a:p>
          <a:pPr algn="ctr"/>
          <a:r>
            <a:rPr lang="en-US" altLang="zh-CN" sz="2400" b="0" dirty="0" smtClean="0">
              <a:solidFill>
                <a:schemeClr val="tx1"/>
              </a:solidFill>
            </a:rPr>
            <a:t>Category-Independent Object Proposals</a:t>
          </a:r>
          <a:endParaRPr lang="zh-CN" altLang="en-US" sz="2400" b="0" dirty="0">
            <a:solidFill>
              <a:schemeClr val="tx1"/>
            </a:solidFill>
          </a:endParaRPr>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E9B69DF8-E33A-4B8C-9092-7ECC4B67A8B8}" type="presOf" srcId="{91E7D269-7C78-4D97-BDE6-621C0AEC1A87}" destId="{A8E49151-E016-4D8D-84B4-CFBD11B07F12}" srcOrd="0" destOrd="0" presId="urn:microsoft.com/office/officeart/2005/8/layout/vList3#3"/>
    <dgm:cxn modelId="{7A639047-8B8D-4F13-A069-5D96658A1150}" srcId="{87471F96-DA26-4BCE-A8FD-3FB0C1F492BB}" destId="{8644CFEC-0EFF-429D-9750-ABEFCD001382}" srcOrd="1" destOrd="0" parTransId="{925641EA-F854-46A4-A5B2-FFACA767EEDA}" sibTransId="{FBABB8C8-A52F-4F71-98D8-FFE0A3943D9F}"/>
    <dgm:cxn modelId="{40C2FDD5-E851-4E2E-AA0F-45CA18C05F1D}" srcId="{87471F96-DA26-4BCE-A8FD-3FB0C1F492BB}" destId="{1C22F0A9-67BA-4AF9-9472-E65136670D1E}" srcOrd="2" destOrd="0" parTransId="{18DA681F-711D-4D8D-8101-84EFE3F7F924}" sibTransId="{B4ECC2EA-F9E0-45AC-BE0B-76809A8693B8}"/>
    <dgm:cxn modelId="{B7F90DD5-A86E-4BA7-BA3B-CA9131F16C92}" type="presOf" srcId="{8644CFEC-0EFF-429D-9750-ABEFCD001382}" destId="{81CEAF87-7EDF-4622-BE36-8B7B50902974}" srcOrd="0" destOrd="0" presId="urn:microsoft.com/office/officeart/2005/8/layout/vList3#3"/>
    <dgm:cxn modelId="{A36213B8-9642-41BD-BCDC-61E8C7633E2C}" type="presOf" srcId="{1C22F0A9-67BA-4AF9-9472-E65136670D1E}" destId="{AADBFF9A-10B7-4A04-B41C-CA9AE54EDA28}" srcOrd="0" destOrd="0" presId="urn:microsoft.com/office/officeart/2005/8/layout/vList3#3"/>
    <dgm:cxn modelId="{096C84F4-2345-4A5D-9F71-512BFE456D57}" srcId="{87471F96-DA26-4BCE-A8FD-3FB0C1F492BB}" destId="{91E7D269-7C78-4D97-BDE6-621C0AEC1A87}" srcOrd="0" destOrd="0" parTransId="{49692602-41F8-4323-8A00-9A9439CE7196}" sibTransId="{FD3C07C7-9E04-4446-BC4D-DC8B4D92BCAF}"/>
    <dgm:cxn modelId="{864F9F36-59F0-4909-9E73-E1FA37157D3B}" type="presOf" srcId="{87471F96-DA26-4BCE-A8FD-3FB0C1F492BB}" destId="{737A7E69-71EA-4E50-AC99-AB17AF3F09B3}" srcOrd="0" destOrd="0" presId="urn:microsoft.com/office/officeart/2005/8/layout/vList3#3"/>
    <dgm:cxn modelId="{9D3766F3-A6CA-48B9-B8E6-B71F99D7C533}" type="presParOf" srcId="{737A7E69-71EA-4E50-AC99-AB17AF3F09B3}" destId="{84F2DADF-939B-441C-88AB-600873903943}" srcOrd="0" destOrd="0" presId="urn:microsoft.com/office/officeart/2005/8/layout/vList3#3"/>
    <dgm:cxn modelId="{E7DABFE3-EFC7-462D-B569-5B6160E645B3}" type="presParOf" srcId="{84F2DADF-939B-441C-88AB-600873903943}" destId="{E9CB5CC3-1D5C-4F8D-9D90-29B7A273CA9D}" srcOrd="0" destOrd="0" presId="urn:microsoft.com/office/officeart/2005/8/layout/vList3#3"/>
    <dgm:cxn modelId="{CF181E77-0D45-4253-8304-173DDF205048}" type="presParOf" srcId="{84F2DADF-939B-441C-88AB-600873903943}" destId="{A8E49151-E016-4D8D-84B4-CFBD11B07F12}" srcOrd="1" destOrd="0" presId="urn:microsoft.com/office/officeart/2005/8/layout/vList3#3"/>
    <dgm:cxn modelId="{64082892-5D0F-4EF2-86DA-673F737A76B9}" type="presParOf" srcId="{737A7E69-71EA-4E50-AC99-AB17AF3F09B3}" destId="{47DF4E27-0FF1-46E4-B742-4E92D39C237C}" srcOrd="1" destOrd="0" presId="urn:microsoft.com/office/officeart/2005/8/layout/vList3#3"/>
    <dgm:cxn modelId="{C6EE0069-3E39-4E36-B026-980EDFB822F7}" type="presParOf" srcId="{737A7E69-71EA-4E50-AC99-AB17AF3F09B3}" destId="{9127BD6B-F4A7-4F57-BAEF-36B94994C100}" srcOrd="2" destOrd="0" presId="urn:microsoft.com/office/officeart/2005/8/layout/vList3#3"/>
    <dgm:cxn modelId="{17159189-5E3C-4CFC-9A69-C7F5E96DC779}" type="presParOf" srcId="{9127BD6B-F4A7-4F57-BAEF-36B94994C100}" destId="{2A30AD13-B467-449F-9008-679C201D3FE3}" srcOrd="0" destOrd="0" presId="urn:microsoft.com/office/officeart/2005/8/layout/vList3#3"/>
    <dgm:cxn modelId="{5D4C59BF-B08C-47D2-9D9A-AFD6934EA8E0}" type="presParOf" srcId="{9127BD6B-F4A7-4F57-BAEF-36B94994C100}" destId="{81CEAF87-7EDF-4622-BE36-8B7B50902974}" srcOrd="1" destOrd="0" presId="urn:microsoft.com/office/officeart/2005/8/layout/vList3#3"/>
    <dgm:cxn modelId="{993556CA-2E45-47F9-BD71-D109D38EFEF4}" type="presParOf" srcId="{737A7E69-71EA-4E50-AC99-AB17AF3F09B3}" destId="{C0535B01-7F67-4D80-9CDE-581BFE049490}" srcOrd="3" destOrd="0" presId="urn:microsoft.com/office/officeart/2005/8/layout/vList3#3"/>
    <dgm:cxn modelId="{5B07E2D6-FFC5-4F15-AA95-5886138F7900}" type="presParOf" srcId="{737A7E69-71EA-4E50-AC99-AB17AF3F09B3}" destId="{690659B8-DD7C-4AFC-A9A4-4113536E729C}" srcOrd="4" destOrd="0" presId="urn:microsoft.com/office/officeart/2005/8/layout/vList3#3"/>
    <dgm:cxn modelId="{C2ABD5B2-26D2-4CDD-950C-80C4F7A65023}" type="presParOf" srcId="{690659B8-DD7C-4AFC-A9A4-4113536E729C}" destId="{1B6DD973-D468-42EE-B46D-E5270FD13AF0}" srcOrd="0" destOrd="0" presId="urn:microsoft.com/office/officeart/2005/8/layout/vList3#3"/>
    <dgm:cxn modelId="{4FE4CD60-498A-4070-AD67-9F40E092619E}" type="presParOf" srcId="{690659B8-DD7C-4AFC-A9A4-4113536E729C}" destId="{AADBFF9A-10B7-4A04-B41C-CA9AE54EDA28}" srcOrd="1" destOrd="0" presId="urn:microsoft.com/office/officeart/2005/8/layout/vList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471F96-DA26-4BCE-A8FD-3FB0C1F492BB}" type="doc">
      <dgm:prSet loTypeId="urn:microsoft.com/office/officeart/2005/8/layout/vList3#4"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t>What is an object?</a:t>
          </a:r>
        </a:p>
        <a:p>
          <a:r>
            <a:rPr lang="en-US" altLang="zh-CN" sz="2400" dirty="0" err="1" smtClean="0"/>
            <a:t>BING:Binarized</a:t>
          </a:r>
          <a:r>
            <a:rPr lang="en-US" altLang="zh-CN" sz="2400" dirty="0" smtClean="0"/>
            <a:t> </a:t>
          </a:r>
          <a:r>
            <a:rPr lang="en-US" altLang="zh-CN" sz="2400" dirty="0" err="1" smtClean="0"/>
            <a:t>Normed</a:t>
          </a:r>
          <a:r>
            <a:rPr lang="en-US" altLang="zh-CN" sz="2400" dirty="0" smtClean="0"/>
            <a:t> Gradients for </a:t>
          </a:r>
          <a:r>
            <a:rPr lang="en-US" altLang="zh-CN" sz="2400" dirty="0" err="1" smtClean="0"/>
            <a:t>Objectness</a:t>
          </a:r>
          <a:r>
            <a:rPr lang="en-US" altLang="zh-CN" sz="2400" dirty="0" smtClean="0"/>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solidFill>
                <a:schemeClr val="tx1"/>
              </a:solidFill>
            </a:rPr>
            <a:t>Data-driven </a:t>
          </a:r>
          <a:r>
            <a:rPr lang="en-US" altLang="zh-CN" sz="2400" dirty="0" err="1" smtClean="0">
              <a:solidFill>
                <a:schemeClr val="tx1"/>
              </a:solidFill>
            </a:rPr>
            <a:t>Objectness</a:t>
          </a:r>
          <a:endParaRPr lang="zh-CN" altLang="en-US" sz="2400" dirty="0">
            <a:solidFill>
              <a:schemeClr val="tx1"/>
            </a:solidFill>
          </a:endParaRPr>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7A639047-8B8D-4F13-A069-5D96658A1150}" srcId="{87471F96-DA26-4BCE-A8FD-3FB0C1F492BB}" destId="{8644CFEC-0EFF-429D-9750-ABEFCD001382}" srcOrd="1" destOrd="0" parTransId="{925641EA-F854-46A4-A5B2-FFACA767EEDA}" sibTransId="{FBABB8C8-A52F-4F71-98D8-FFE0A3943D9F}"/>
    <dgm:cxn modelId="{40C2FDD5-E851-4E2E-AA0F-45CA18C05F1D}" srcId="{87471F96-DA26-4BCE-A8FD-3FB0C1F492BB}" destId="{1C22F0A9-67BA-4AF9-9472-E65136670D1E}" srcOrd="2" destOrd="0" parTransId="{18DA681F-711D-4D8D-8101-84EFE3F7F924}" sibTransId="{B4ECC2EA-F9E0-45AC-BE0B-76809A8693B8}"/>
    <dgm:cxn modelId="{3C59B28D-C3B7-4269-B3A6-400DD91A9143}" type="presOf" srcId="{8644CFEC-0EFF-429D-9750-ABEFCD001382}" destId="{81CEAF87-7EDF-4622-BE36-8B7B50902974}" srcOrd="0" destOrd="0" presId="urn:microsoft.com/office/officeart/2005/8/layout/vList3#4"/>
    <dgm:cxn modelId="{1F8BC436-744C-48FB-99DE-93D7823FE805}" type="presOf" srcId="{87471F96-DA26-4BCE-A8FD-3FB0C1F492BB}" destId="{737A7E69-71EA-4E50-AC99-AB17AF3F09B3}" srcOrd="0" destOrd="0" presId="urn:microsoft.com/office/officeart/2005/8/layout/vList3#4"/>
    <dgm:cxn modelId="{3E930003-D7F4-49EA-AED2-4BF0FC730A5C}" type="presOf" srcId="{91E7D269-7C78-4D97-BDE6-621C0AEC1A87}" destId="{A8E49151-E016-4D8D-84B4-CFBD11B07F12}" srcOrd="0" destOrd="0" presId="urn:microsoft.com/office/officeart/2005/8/layout/vList3#4"/>
    <dgm:cxn modelId="{137FE770-A6A6-4C7E-A8FB-995CB244435D}" type="presOf" srcId="{1C22F0A9-67BA-4AF9-9472-E65136670D1E}" destId="{AADBFF9A-10B7-4A04-B41C-CA9AE54EDA28}" srcOrd="0" destOrd="0" presId="urn:microsoft.com/office/officeart/2005/8/layout/vList3#4"/>
    <dgm:cxn modelId="{096C84F4-2345-4A5D-9F71-512BFE456D57}" srcId="{87471F96-DA26-4BCE-A8FD-3FB0C1F492BB}" destId="{91E7D269-7C78-4D97-BDE6-621C0AEC1A87}" srcOrd="0" destOrd="0" parTransId="{49692602-41F8-4323-8A00-9A9439CE7196}" sibTransId="{FD3C07C7-9E04-4446-BC4D-DC8B4D92BCAF}"/>
    <dgm:cxn modelId="{D84FCBB3-18B9-44C3-B03D-4DE959ED35C2}" type="presParOf" srcId="{737A7E69-71EA-4E50-AC99-AB17AF3F09B3}" destId="{84F2DADF-939B-441C-88AB-600873903943}" srcOrd="0" destOrd="0" presId="urn:microsoft.com/office/officeart/2005/8/layout/vList3#4"/>
    <dgm:cxn modelId="{6FC87B01-1F71-4674-A601-96691AC90495}" type="presParOf" srcId="{84F2DADF-939B-441C-88AB-600873903943}" destId="{E9CB5CC3-1D5C-4F8D-9D90-29B7A273CA9D}" srcOrd="0" destOrd="0" presId="urn:microsoft.com/office/officeart/2005/8/layout/vList3#4"/>
    <dgm:cxn modelId="{72E8A596-45F2-4454-80DC-D50ABA65777D}" type="presParOf" srcId="{84F2DADF-939B-441C-88AB-600873903943}" destId="{A8E49151-E016-4D8D-84B4-CFBD11B07F12}" srcOrd="1" destOrd="0" presId="urn:microsoft.com/office/officeart/2005/8/layout/vList3#4"/>
    <dgm:cxn modelId="{564A5927-3F3F-442F-AC5C-E4219C7D4AE1}" type="presParOf" srcId="{737A7E69-71EA-4E50-AC99-AB17AF3F09B3}" destId="{47DF4E27-0FF1-46E4-B742-4E92D39C237C}" srcOrd="1" destOrd="0" presId="urn:microsoft.com/office/officeart/2005/8/layout/vList3#4"/>
    <dgm:cxn modelId="{E4D0605C-DA99-4B22-B84A-74B03C3030D9}" type="presParOf" srcId="{737A7E69-71EA-4E50-AC99-AB17AF3F09B3}" destId="{9127BD6B-F4A7-4F57-BAEF-36B94994C100}" srcOrd="2" destOrd="0" presId="urn:microsoft.com/office/officeart/2005/8/layout/vList3#4"/>
    <dgm:cxn modelId="{2FEC6CB7-7A31-46BD-B86C-605D191C9ABE}" type="presParOf" srcId="{9127BD6B-F4A7-4F57-BAEF-36B94994C100}" destId="{2A30AD13-B467-449F-9008-679C201D3FE3}" srcOrd="0" destOrd="0" presId="urn:microsoft.com/office/officeart/2005/8/layout/vList3#4"/>
    <dgm:cxn modelId="{22501EF5-F59D-4637-9702-36EFCCE050AA}" type="presParOf" srcId="{9127BD6B-F4A7-4F57-BAEF-36B94994C100}" destId="{81CEAF87-7EDF-4622-BE36-8B7B50902974}" srcOrd="1" destOrd="0" presId="urn:microsoft.com/office/officeart/2005/8/layout/vList3#4"/>
    <dgm:cxn modelId="{0ED76519-4AF5-4619-A48B-35B987F4A30F}" type="presParOf" srcId="{737A7E69-71EA-4E50-AC99-AB17AF3F09B3}" destId="{C0535B01-7F67-4D80-9CDE-581BFE049490}" srcOrd="3" destOrd="0" presId="urn:microsoft.com/office/officeart/2005/8/layout/vList3#4"/>
    <dgm:cxn modelId="{712EEE38-1B28-41F9-815A-33A75D738968}" type="presParOf" srcId="{737A7E69-71EA-4E50-AC99-AB17AF3F09B3}" destId="{690659B8-DD7C-4AFC-A9A4-4113536E729C}" srcOrd="4" destOrd="0" presId="urn:microsoft.com/office/officeart/2005/8/layout/vList3#4"/>
    <dgm:cxn modelId="{57FF96D3-92BD-4692-8A37-AA132B798BCF}" type="presParOf" srcId="{690659B8-DD7C-4AFC-A9A4-4113536E729C}" destId="{1B6DD973-D468-42EE-B46D-E5270FD13AF0}" srcOrd="0" destOrd="0" presId="urn:microsoft.com/office/officeart/2005/8/layout/vList3#4"/>
    <dgm:cxn modelId="{48CEA2F1-6525-408D-B227-F5E32ED92A84}" type="presParOf" srcId="{690659B8-DD7C-4AFC-A9A4-4113536E729C}" destId="{AADBFF9A-10B7-4A04-B41C-CA9AE54EDA28}" srcOrd="1" destOrd="0" presId="urn:microsoft.com/office/officeart/2005/8/layout/vList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9151-E016-4D8D-84B4-CFBD11B07F12}">
      <dsp:nvSpPr>
        <dsp:cNvPr id="0" name=""/>
        <dsp:cNvSpPr/>
      </dsp:nvSpPr>
      <dsp:spPr>
        <a:xfrm rot="10800000">
          <a:off x="1524254" y="1"/>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solidFill>
                <a:schemeClr val="bg1"/>
              </a:solidFill>
            </a:rPr>
            <a:t>What is an object?</a:t>
          </a:r>
        </a:p>
        <a:p>
          <a:pPr lvl="0" algn="ctr" defTabSz="1066800">
            <a:lnSpc>
              <a:spcPct val="90000"/>
            </a:lnSpc>
            <a:spcBef>
              <a:spcPct val="0"/>
            </a:spcBef>
            <a:spcAft>
              <a:spcPct val="35000"/>
            </a:spcAft>
          </a:pPr>
          <a:r>
            <a:rPr lang="en-US" altLang="zh-CN" sz="2400" kern="1200" dirty="0" err="1" smtClean="0">
              <a:solidFill>
                <a:schemeClr val="bg1"/>
              </a:solidFill>
            </a:rPr>
            <a:t>BING:Binarized</a:t>
          </a:r>
          <a:r>
            <a:rPr lang="en-US" altLang="zh-CN" sz="2400" kern="1200" dirty="0" smtClean="0">
              <a:solidFill>
                <a:schemeClr val="bg1"/>
              </a:solidFill>
            </a:rPr>
            <a:t> </a:t>
          </a:r>
          <a:r>
            <a:rPr lang="en-US" altLang="zh-CN" sz="2400" kern="1200" dirty="0" err="1" smtClean="0">
              <a:solidFill>
                <a:schemeClr val="bg1"/>
              </a:solidFill>
            </a:rPr>
            <a:t>Normed</a:t>
          </a:r>
          <a:r>
            <a:rPr lang="en-US" altLang="zh-CN" sz="2400" kern="1200" dirty="0" smtClean="0">
              <a:solidFill>
                <a:schemeClr val="bg1"/>
              </a:solidFill>
            </a:rPr>
            <a:t> Gradients for </a:t>
          </a:r>
          <a:r>
            <a:rPr lang="en-US" altLang="zh-CN" sz="2400" kern="1200" dirty="0" err="1" smtClean="0">
              <a:solidFill>
                <a:schemeClr val="bg1"/>
              </a:solidFill>
            </a:rPr>
            <a:t>Objectness</a:t>
          </a:r>
          <a:r>
            <a:rPr lang="en-US" altLang="zh-CN" sz="2400" kern="1200" dirty="0" smtClean="0">
              <a:solidFill>
                <a:schemeClr val="bg1"/>
              </a:solidFill>
            </a:rPr>
            <a:t> estimation at 300fps.</a:t>
          </a:r>
        </a:p>
      </dsp:txBody>
      <dsp:txXfrm rot="10800000">
        <a:off x="1968756" y="1"/>
        <a:ext cx="6113513" cy="1778009"/>
      </dsp:txXfrm>
    </dsp:sp>
    <dsp:sp modelId="{E9CB5CC3-1D5C-4F8D-9D90-29B7A273CA9D}">
      <dsp:nvSpPr>
        <dsp:cNvPr id="0" name=""/>
        <dsp:cNvSpPr/>
      </dsp:nvSpPr>
      <dsp:spPr>
        <a:xfrm>
          <a:off x="323827" y="436"/>
          <a:ext cx="1778009" cy="1778009"/>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CEAF87-7EDF-4622-BE36-8B7B50902974}">
      <dsp:nvSpPr>
        <dsp:cNvPr id="0" name=""/>
        <dsp:cNvSpPr/>
      </dsp:nvSpPr>
      <dsp:spPr>
        <a:xfrm rot="10800000">
          <a:off x="1524254" y="1782757"/>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t>Segmentation as Selective Search for Object Recognition</a:t>
          </a:r>
        </a:p>
        <a:p>
          <a:pPr lvl="0" algn="ctr" defTabSz="1066800">
            <a:lnSpc>
              <a:spcPct val="90000"/>
            </a:lnSpc>
            <a:spcBef>
              <a:spcPct val="0"/>
            </a:spcBef>
            <a:spcAft>
              <a:spcPct val="35000"/>
            </a:spcAft>
          </a:pPr>
          <a:r>
            <a:rPr lang="en-US" altLang="zh-CN" sz="2400" kern="1200" dirty="0" smtClean="0"/>
            <a:t>Category-Independent Object Proposals</a:t>
          </a:r>
          <a:endParaRPr lang="zh-CN" altLang="en-US" sz="2400" kern="1200" dirty="0"/>
        </a:p>
      </dsp:txBody>
      <dsp:txXfrm rot="10800000">
        <a:off x="1968756" y="1782757"/>
        <a:ext cx="6113513" cy="1778009"/>
      </dsp:txXfrm>
    </dsp:sp>
    <dsp:sp modelId="{2A30AD13-B467-449F-9008-679C201D3FE3}">
      <dsp:nvSpPr>
        <dsp:cNvPr id="0" name=""/>
        <dsp:cNvSpPr/>
      </dsp:nvSpPr>
      <dsp:spPr>
        <a:xfrm>
          <a:off x="323827" y="1804983"/>
          <a:ext cx="1778009" cy="1778009"/>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DBFF9A-10B7-4A04-B41C-CA9AE54EDA28}">
      <dsp:nvSpPr>
        <dsp:cNvPr id="0" name=""/>
        <dsp:cNvSpPr/>
      </dsp:nvSpPr>
      <dsp:spPr>
        <a:xfrm rot="10800000">
          <a:off x="1524254" y="3609965"/>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t>Data-driven </a:t>
          </a:r>
          <a:r>
            <a:rPr lang="en-US" altLang="zh-CN" sz="2400" kern="1200" dirty="0" err="1" smtClean="0"/>
            <a:t>Objectness</a:t>
          </a:r>
          <a:endParaRPr lang="zh-CN" altLang="en-US" sz="2400" kern="1200" dirty="0"/>
        </a:p>
      </dsp:txBody>
      <dsp:txXfrm rot="10800000">
        <a:off x="1968756" y="3609965"/>
        <a:ext cx="6113513" cy="1778009"/>
      </dsp:txXfrm>
    </dsp:sp>
    <dsp:sp modelId="{1B6DD973-D468-42EE-B46D-E5270FD13AF0}">
      <dsp:nvSpPr>
        <dsp:cNvPr id="0" name=""/>
        <dsp:cNvSpPr/>
      </dsp:nvSpPr>
      <dsp:spPr>
        <a:xfrm>
          <a:off x="323827" y="3609530"/>
          <a:ext cx="1778009" cy="1778009"/>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9151-E016-4D8D-84B4-CFBD11B07F12}">
      <dsp:nvSpPr>
        <dsp:cNvPr id="0" name=""/>
        <dsp:cNvSpPr/>
      </dsp:nvSpPr>
      <dsp:spPr>
        <a:xfrm rot="10800000">
          <a:off x="1524254" y="1"/>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solidFill>
                <a:schemeClr val="tx1"/>
              </a:solidFill>
            </a:rPr>
            <a:t>What is an object?</a:t>
          </a:r>
        </a:p>
        <a:p>
          <a:pPr lvl="0" algn="ctr" defTabSz="1066800">
            <a:lnSpc>
              <a:spcPct val="90000"/>
            </a:lnSpc>
            <a:spcBef>
              <a:spcPct val="0"/>
            </a:spcBef>
            <a:spcAft>
              <a:spcPct val="35000"/>
            </a:spcAft>
          </a:pPr>
          <a:r>
            <a:rPr lang="en-US" altLang="zh-CN" sz="2400" kern="1200" dirty="0" err="1" smtClean="0">
              <a:solidFill>
                <a:schemeClr val="tx1"/>
              </a:solidFill>
            </a:rPr>
            <a:t>BING:Binarized</a:t>
          </a:r>
          <a:r>
            <a:rPr lang="en-US" altLang="zh-CN" sz="2400" kern="1200" dirty="0" smtClean="0">
              <a:solidFill>
                <a:schemeClr val="tx1"/>
              </a:solidFill>
            </a:rPr>
            <a:t> </a:t>
          </a:r>
          <a:r>
            <a:rPr lang="en-US" altLang="zh-CN" sz="2400" kern="1200" dirty="0" err="1" smtClean="0">
              <a:solidFill>
                <a:schemeClr val="tx1"/>
              </a:solidFill>
            </a:rPr>
            <a:t>Normed</a:t>
          </a:r>
          <a:r>
            <a:rPr lang="en-US" altLang="zh-CN" sz="2400" kern="1200" dirty="0" smtClean="0">
              <a:solidFill>
                <a:schemeClr val="tx1"/>
              </a:solidFill>
            </a:rPr>
            <a:t> Gradients for </a:t>
          </a:r>
          <a:r>
            <a:rPr lang="en-US" altLang="zh-CN" sz="2400" kern="1200" dirty="0" err="1" smtClean="0">
              <a:solidFill>
                <a:schemeClr val="tx1"/>
              </a:solidFill>
            </a:rPr>
            <a:t>Objectness</a:t>
          </a:r>
          <a:r>
            <a:rPr lang="en-US" altLang="zh-CN" sz="2400" kern="1200" dirty="0" smtClean="0">
              <a:solidFill>
                <a:schemeClr val="tx1"/>
              </a:solidFill>
            </a:rPr>
            <a:t> estimation at 300fps.</a:t>
          </a:r>
        </a:p>
      </dsp:txBody>
      <dsp:txXfrm rot="10800000">
        <a:off x="1968756" y="1"/>
        <a:ext cx="6113513" cy="1778009"/>
      </dsp:txXfrm>
    </dsp:sp>
    <dsp:sp modelId="{E9CB5CC3-1D5C-4F8D-9D90-29B7A273CA9D}">
      <dsp:nvSpPr>
        <dsp:cNvPr id="0" name=""/>
        <dsp:cNvSpPr/>
      </dsp:nvSpPr>
      <dsp:spPr>
        <a:xfrm>
          <a:off x="323827" y="436"/>
          <a:ext cx="1778009" cy="1778009"/>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CEAF87-7EDF-4622-BE36-8B7B50902974}">
      <dsp:nvSpPr>
        <dsp:cNvPr id="0" name=""/>
        <dsp:cNvSpPr/>
      </dsp:nvSpPr>
      <dsp:spPr>
        <a:xfrm rot="10800000">
          <a:off x="1524254" y="1782757"/>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t>Segmentation as Selective Search for Object Recognition</a:t>
          </a:r>
        </a:p>
        <a:p>
          <a:pPr lvl="0" algn="ctr" defTabSz="1066800">
            <a:lnSpc>
              <a:spcPct val="90000"/>
            </a:lnSpc>
            <a:spcBef>
              <a:spcPct val="0"/>
            </a:spcBef>
            <a:spcAft>
              <a:spcPct val="35000"/>
            </a:spcAft>
          </a:pPr>
          <a:r>
            <a:rPr lang="en-US" altLang="zh-CN" sz="2400" kern="1200" dirty="0" smtClean="0"/>
            <a:t>Category-Independent Object Proposals</a:t>
          </a:r>
          <a:endParaRPr lang="zh-CN" altLang="en-US" sz="2400" kern="1200" dirty="0"/>
        </a:p>
      </dsp:txBody>
      <dsp:txXfrm rot="10800000">
        <a:off x="1968756" y="1782757"/>
        <a:ext cx="6113513" cy="1778009"/>
      </dsp:txXfrm>
    </dsp:sp>
    <dsp:sp modelId="{2A30AD13-B467-449F-9008-679C201D3FE3}">
      <dsp:nvSpPr>
        <dsp:cNvPr id="0" name=""/>
        <dsp:cNvSpPr/>
      </dsp:nvSpPr>
      <dsp:spPr>
        <a:xfrm>
          <a:off x="323827" y="1804983"/>
          <a:ext cx="1778009" cy="1778009"/>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DBFF9A-10B7-4A04-B41C-CA9AE54EDA28}">
      <dsp:nvSpPr>
        <dsp:cNvPr id="0" name=""/>
        <dsp:cNvSpPr/>
      </dsp:nvSpPr>
      <dsp:spPr>
        <a:xfrm rot="10800000">
          <a:off x="1524254" y="3609965"/>
          <a:ext cx="6558015" cy="17780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03" tIns="91440" rIns="170688" bIns="91440" numCol="1" spcCol="1270" anchor="ctr" anchorCtr="0">
          <a:noAutofit/>
        </a:bodyPr>
        <a:lstStyle/>
        <a:p>
          <a:pPr lvl="0" algn="ctr" defTabSz="1066800">
            <a:lnSpc>
              <a:spcPct val="90000"/>
            </a:lnSpc>
            <a:spcBef>
              <a:spcPct val="0"/>
            </a:spcBef>
            <a:spcAft>
              <a:spcPct val="35000"/>
            </a:spcAft>
          </a:pPr>
          <a:r>
            <a:rPr lang="en-US" altLang="zh-CN" sz="2400" kern="1200" dirty="0" smtClean="0"/>
            <a:t>Data-driven </a:t>
          </a:r>
          <a:r>
            <a:rPr lang="en-US" altLang="zh-CN" sz="2400" kern="1200" dirty="0" err="1" smtClean="0"/>
            <a:t>Objectness</a:t>
          </a:r>
          <a:endParaRPr lang="zh-CN" altLang="en-US" sz="2400" kern="1200" dirty="0"/>
        </a:p>
      </dsp:txBody>
      <dsp:txXfrm rot="10800000">
        <a:off x="1968756" y="3609965"/>
        <a:ext cx="6113513" cy="1778009"/>
      </dsp:txXfrm>
    </dsp:sp>
    <dsp:sp modelId="{1B6DD973-D468-42EE-B46D-E5270FD13AF0}">
      <dsp:nvSpPr>
        <dsp:cNvPr id="0" name=""/>
        <dsp:cNvSpPr/>
      </dsp:nvSpPr>
      <dsp:spPr>
        <a:xfrm>
          <a:off x="323827" y="3609530"/>
          <a:ext cx="1778009" cy="1778009"/>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wmf"/><Relationship Id="rId3"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61.wmf"/><Relationship Id="rId3"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4E8D7F-A68F-427B-BCB9-CAD1919CC2D1}" type="datetimeFigureOut">
              <a:rPr lang="zh-CN" altLang="en-US" smtClean="0"/>
              <a:pPr/>
              <a:t>15/4/10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smtClean="0"/>
              <a:t>3/23/2015</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A93336-D05C-4F21-8A0D-754D64843750}" type="slidenum">
              <a:rPr lang="zh-CN" altLang="en-US" smtClean="0"/>
              <a:pPr/>
              <a:t>‹#›</a:t>
            </a:fld>
            <a:endParaRPr lang="zh-CN" altLang="en-US"/>
          </a:p>
        </p:txBody>
      </p:sp>
    </p:spTree>
    <p:extLst>
      <p:ext uri="{BB962C8B-B14F-4D97-AF65-F5344CB8AC3E}">
        <p14:creationId xmlns:p14="http://schemas.microsoft.com/office/powerpoint/2010/main" val="281100853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pPr/>
              <a:t>15/4/10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3/23/2015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pPr/>
              <a:t>‹#›</a:t>
            </a:fld>
            <a:endParaRPr lang="en-US"/>
          </a:p>
        </p:txBody>
      </p:sp>
    </p:spTree>
    <p:extLst>
      <p:ext uri="{BB962C8B-B14F-4D97-AF65-F5344CB8AC3E}">
        <p14:creationId xmlns:p14="http://schemas.microsoft.com/office/powerpoint/2010/main" val="1998191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滑动窗口策略。</a:t>
            </a:r>
            <a:r>
              <a:rPr lang="en-US" altLang="zh-CN" dirty="0" smtClean="0"/>
              <a:t>2.</a:t>
            </a:r>
            <a:r>
              <a:rPr lang="zh-CN" altLang="en-US" dirty="0" smtClean="0"/>
              <a:t>广义霍夫变换</a:t>
            </a:r>
            <a:r>
              <a:rPr lang="en-US" altLang="zh-CN" dirty="0" smtClean="0"/>
              <a:t>:</a:t>
            </a:r>
            <a:r>
              <a:rPr lang="zh-CN" altLang="en-US" dirty="0" smtClean="0"/>
              <a:t>广义霍夫投票方法则是通过在参数空间进行累加，根据局部极值获得物体位置的方法，可以用于任意形状的检测和一般物体检测任务。</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041424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1303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分别对应：边缘、颜色、显著三个特征。边缘</a:t>
            </a:r>
            <a:r>
              <a:rPr lang="en-US" altLang="zh-CN" dirty="0" smtClean="0"/>
              <a:t>-ED</a:t>
            </a:r>
            <a:r>
              <a:rPr lang="zh-CN" altLang="en-US" dirty="0" smtClean="0"/>
              <a:t>、</a:t>
            </a:r>
            <a:r>
              <a:rPr lang="en-US" altLang="zh-CN" dirty="0" smtClean="0"/>
              <a:t>SS,</a:t>
            </a:r>
            <a:r>
              <a:rPr lang="zh-CN" altLang="en-US" dirty="0" smtClean="0"/>
              <a:t>颜色</a:t>
            </a:r>
            <a:r>
              <a:rPr lang="en-US" altLang="zh-CN" dirty="0" smtClean="0"/>
              <a:t>-CC</a:t>
            </a:r>
            <a:r>
              <a:rPr lang="zh-CN" altLang="en-US" dirty="0" smtClean="0"/>
              <a:t>，显著性</a:t>
            </a:r>
            <a:r>
              <a:rPr lang="en-US" altLang="zh-CN" dirty="0" smtClean="0"/>
              <a:t>-MS</a:t>
            </a:r>
            <a:r>
              <a:rPr lang="zh-CN" altLang="en-US" dirty="0" smtClean="0"/>
              <a:t>。</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演示</a:t>
            </a:r>
            <a:r>
              <a:rPr lang="en-US" altLang="zh-CN" dirty="0" smtClean="0"/>
              <a:t>what is an object?</a:t>
            </a:r>
            <a:r>
              <a:rPr lang="zh-CN" altLang="en-US" dirty="0" smtClean="0"/>
              <a:t>这篇论文效果</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mn-lt"/>
                <a:ea typeface="+mn-ea"/>
                <a:cs typeface="+mn-cs"/>
              </a:rPr>
              <a:t>28.</a:t>
            </a:r>
            <a:r>
              <a:rPr lang="zh-CN" altLang="en-US" sz="1200" kern="1200" baseline="0" dirty="0" smtClean="0">
                <a:solidFill>
                  <a:schemeClr val="tx1"/>
                </a:solidFill>
                <a:latin typeface="+mn-lt"/>
                <a:ea typeface="+mn-ea"/>
                <a:cs typeface="+mn-cs"/>
              </a:rPr>
              <a:t>目的在于使整个高显著块附近的相关窗口得分最高。</a:t>
            </a:r>
            <a:endParaRPr lang="en-US" altLang="zh-CN" sz="1200" kern="1200" baseline="0" dirty="0" smtClean="0">
              <a:solidFill>
                <a:schemeClr val="tx1"/>
              </a:solidFill>
              <a:latin typeface="+mn-lt"/>
              <a:ea typeface="+mn-ea"/>
              <a:cs typeface="+mn-cs"/>
            </a:endParaRPr>
          </a:p>
          <a:p>
            <a:r>
              <a:rPr lang="zh-CN" altLang="en-US" dirty="0" smtClean="0"/>
              <a:t>窗口</a:t>
            </a:r>
            <a:r>
              <a:rPr lang="en-US" altLang="zh-CN" dirty="0" smtClean="0"/>
              <a:t>W</a:t>
            </a:r>
            <a:r>
              <a:rPr lang="zh-CN" altLang="en-US" dirty="0" smtClean="0"/>
              <a:t>的</a:t>
            </a:r>
            <a:r>
              <a:rPr lang="en-US" dirty="0" smtClean="0"/>
              <a:t>MS</a:t>
            </a:r>
            <a:r>
              <a:rPr lang="zh-CN" altLang="en-US" dirty="0" smtClean="0"/>
              <a:t>得分：（显著值</a:t>
            </a:r>
            <a:r>
              <a:rPr lang="en-US" altLang="zh-CN" dirty="0" smtClean="0"/>
              <a:t>&gt;</a:t>
            </a:r>
            <a:r>
              <a:rPr lang="zh-CN" altLang="en-US" dirty="0" smtClean="0"/>
              <a:t>参数）*显著值</a:t>
            </a:r>
            <a:r>
              <a:rPr lang="en-US" altLang="zh-CN" dirty="0" smtClean="0"/>
              <a:t>/</a:t>
            </a:r>
            <a:r>
              <a:rPr lang="zh-CN" altLang="en-US" dirty="0" smtClean="0"/>
              <a:t>窗口内像素总数</a:t>
            </a:r>
            <a:endParaRPr lang="en-US" altLang="zh-CN" dirty="0" smtClean="0"/>
          </a:p>
          <a:p>
            <a:r>
              <a:rPr lang="en-US" altLang="zh-CN" sz="1200" kern="1200" baseline="0" dirty="0" smtClean="0">
                <a:solidFill>
                  <a:schemeClr val="tx1"/>
                </a:solidFill>
                <a:latin typeface="+mn-lt"/>
                <a:ea typeface="+mn-ea"/>
                <a:cs typeface="+mn-cs"/>
              </a:rPr>
              <a:t>MS</a:t>
            </a:r>
            <a:r>
              <a:rPr lang="zh-CN" altLang="en-US" sz="1200" kern="1200" baseline="0" dirty="0" smtClean="0">
                <a:solidFill>
                  <a:schemeClr val="tx1"/>
                </a:solidFill>
                <a:latin typeface="+mn-lt"/>
                <a:ea typeface="+mn-ea"/>
                <a:cs typeface="+mn-cs"/>
              </a:rPr>
              <a:t>对图像目标进行了初步定位。如果单独作用，对于某些显著性较高的图像效果较好，但是对于某些背景比较复杂的图像会效果差些。</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由于测试时需要遍历窗口因此非常消耗计算资源，这样对于一个实时的行人监测系统来说，我们只好选择弱特征（为快速计算，如</a:t>
            </a:r>
            <a:r>
              <a:rPr lang="en-US" altLang="zh-CN" dirty="0" smtClean="0"/>
              <a:t>HOG</a:t>
            </a:r>
            <a:r>
              <a:rPr lang="zh-CN" altLang="en-US" dirty="0" smtClean="0"/>
              <a:t>），以及弱的分类器（也是为了快速计算，如</a:t>
            </a:r>
            <a:r>
              <a:rPr lang="en-US" altLang="zh-CN" dirty="0" smtClean="0"/>
              <a:t>SVM</a:t>
            </a:r>
            <a:r>
              <a:rPr lang="zh-CN" altLang="en-US" dirty="0" smtClean="0"/>
              <a:t>）。为了改变这种情况，我们直观的想法是如果能够利用人是“物体”这种先验知识，先提取出含有物体的窗口，也就是先筛选出</a:t>
            </a:r>
            <a:r>
              <a:rPr lang="en-US" altLang="zh-CN" dirty="0" smtClean="0"/>
              <a:t>proposals</a:t>
            </a:r>
            <a:r>
              <a:rPr lang="zh-CN" altLang="en-US" dirty="0" smtClean="0"/>
              <a:t>，我们就能用一些稍微复杂的特征和分类器在这些候选窗口上过滤。</a:t>
            </a:r>
            <a:endParaRPr 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29.LAB</a:t>
            </a:r>
            <a:r>
              <a:rPr lang="zh-CN" altLang="en-US" sz="1200" kern="1200" baseline="0" dirty="0" smtClean="0">
                <a:solidFill>
                  <a:schemeClr val="tx1"/>
                </a:solidFill>
                <a:latin typeface="+mn-lt"/>
                <a:ea typeface="+mn-ea"/>
                <a:cs typeface="+mn-cs"/>
              </a:rPr>
              <a:t>直方图描述的是不同色彩在整幅图像中所占的比例，而并不关心每种色彩所处的空间位置。由于图像上的前景物体和背景颜色分布差异很大，从而在直方图上会出现双峰特征，但背景和前景颜色较为接近的图像不具有这个特征。</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一个窗口与其周边环境的颜色对比度</a:t>
            </a:r>
            <a:r>
              <a:rPr lang="en-US" altLang="zh-CN" sz="1200" kern="1200" baseline="0" dirty="0" smtClean="0">
                <a:solidFill>
                  <a:schemeClr val="tx1"/>
                </a:solidFill>
                <a:latin typeface="+mn-lt"/>
                <a:ea typeface="+mn-ea"/>
                <a:cs typeface="+mn-cs"/>
              </a:rPr>
              <a:t>CC</a:t>
            </a:r>
            <a:r>
              <a:rPr lang="zh-CN" altLang="en-US" sz="1200" kern="1200" baseline="0" dirty="0" smtClean="0">
                <a:solidFill>
                  <a:schemeClr val="tx1"/>
                </a:solidFill>
                <a:latin typeface="+mn-lt"/>
                <a:ea typeface="+mn-ea"/>
                <a:cs typeface="+mn-cs"/>
              </a:rPr>
              <a:t>，由窗口与其周围环境</a:t>
            </a:r>
            <a:r>
              <a:rPr lang="en-US" altLang="zh-CN" sz="1200" kern="1200" baseline="0" dirty="0" smtClean="0">
                <a:solidFill>
                  <a:schemeClr val="tx1"/>
                </a:solidFill>
                <a:latin typeface="+mn-lt"/>
                <a:ea typeface="+mn-ea"/>
                <a:cs typeface="+mn-cs"/>
              </a:rPr>
              <a:t>LAB</a:t>
            </a:r>
            <a:r>
              <a:rPr lang="zh-CN" altLang="en-US" sz="1200" kern="1200" baseline="0" dirty="0" smtClean="0">
                <a:solidFill>
                  <a:schemeClr val="tx1"/>
                </a:solidFill>
                <a:latin typeface="+mn-lt"/>
                <a:ea typeface="+mn-ea"/>
                <a:cs typeface="+mn-cs"/>
              </a:rPr>
              <a:t>直方图的卡方距离度量。</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颜色对比仅对图像目标与背景颜色差异大的图像起作用，如果图像目标自身颜色多变，或者与周围环境相似，则此时颜色对比线索失效。</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30.</a:t>
            </a:r>
            <a:r>
              <a:rPr lang="zh-CN" altLang="en-US" dirty="0" smtClean="0"/>
              <a:t>窗口按参数缩小为</a:t>
            </a:r>
            <a:r>
              <a:rPr lang="en-US" altLang="zh-CN" dirty="0" smtClean="0"/>
              <a:t>Inn</a:t>
            </a:r>
            <a:r>
              <a:rPr lang="zh-CN" altLang="en-US" dirty="0" smtClean="0"/>
              <a:t>，</a:t>
            </a:r>
            <a:r>
              <a:rPr lang="en-US" altLang="zh-CN" dirty="0" smtClean="0"/>
              <a:t>ED</a:t>
            </a:r>
            <a:r>
              <a:rPr lang="zh-CN" altLang="en-US" dirty="0" smtClean="0"/>
              <a:t>得分：内环圈上的边缘值之和</a:t>
            </a:r>
            <a:r>
              <a:rPr lang="en-US" altLang="zh-CN" dirty="0" smtClean="0"/>
              <a:t>/</a:t>
            </a:r>
            <a:r>
              <a:rPr lang="zh-CN" altLang="en-US" dirty="0" smtClean="0"/>
              <a:t>内环周长</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31.</a:t>
            </a:r>
            <a:r>
              <a:rPr lang="zh-CN" altLang="en-US" sz="1200" kern="1200" baseline="0" dirty="0" smtClean="0">
                <a:solidFill>
                  <a:schemeClr val="tx1"/>
                </a:solidFill>
                <a:latin typeface="+mn-lt"/>
                <a:ea typeface="+mn-ea"/>
                <a:cs typeface="+mn-cs"/>
              </a:rPr>
              <a:t>一个超像素中的所有的像素点都属于同一个目标，即使一个目标物体被过分割为几个超像素，也不会有一个跨越它的边界。</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对于每一个超像素</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，计算此超像素与待测窗口交集｜</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｜，以及超像素位于待测窗口外部的区域｜</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｜。两者的最小值即为此超像素跨越窗口</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的程度，然后计算所有超像素跨越程度的总和。</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超像素完全位于窗口内部或外部对于式中加和的贡献值为</a:t>
            </a:r>
            <a:r>
              <a:rPr lang="en-US" altLang="zh-CN" sz="1200" kern="1200" baseline="0" dirty="0" smtClean="0">
                <a:solidFill>
                  <a:schemeClr val="tx1"/>
                </a:solidFill>
                <a:latin typeface="+mn-lt"/>
                <a:ea typeface="+mn-ea"/>
                <a:cs typeface="+mn-cs"/>
              </a:rPr>
              <a:t>0</a:t>
            </a:r>
            <a:r>
              <a:rPr lang="zh-CN" altLang="en-US" sz="1200" kern="1200" baseline="0" dirty="0" smtClean="0">
                <a:solidFill>
                  <a:schemeClr val="tx1"/>
                </a:solidFill>
                <a:latin typeface="+mn-lt"/>
                <a:ea typeface="+mn-ea"/>
                <a:cs typeface="+mn-cs"/>
              </a:rPr>
              <a:t>，所以</a:t>
            </a:r>
            <a:r>
              <a:rPr lang="en-US" altLang="zh-CN" sz="1200" kern="1200" baseline="0" dirty="0" smtClean="0">
                <a:solidFill>
                  <a:schemeClr val="tx1"/>
                </a:solidFill>
                <a:latin typeface="+mn-lt"/>
                <a:ea typeface="+mn-ea"/>
                <a:cs typeface="+mn-cs"/>
              </a:rPr>
              <a:t>SS</a:t>
            </a:r>
            <a:r>
              <a:rPr lang="zh-CN" altLang="en-US" sz="1200" kern="1200" baseline="0" dirty="0" smtClean="0">
                <a:solidFill>
                  <a:schemeClr val="tx1"/>
                </a:solidFill>
                <a:latin typeface="+mn-lt"/>
                <a:ea typeface="+mn-ea"/>
                <a:cs typeface="+mn-cs"/>
              </a:rPr>
              <a:t>将得分较高。对于一个跨越的超像素，当它大部分位于窗口内部或者外部，对于式中加和的贡献也是比较低的。所以</a:t>
            </a:r>
            <a:r>
              <a:rPr lang="en-US" altLang="zh-CN" sz="1200" kern="1200" baseline="0" dirty="0" smtClean="0">
                <a:solidFill>
                  <a:schemeClr val="tx1"/>
                </a:solidFill>
                <a:latin typeface="+mn-lt"/>
                <a:ea typeface="+mn-ea"/>
                <a:cs typeface="+mn-cs"/>
              </a:rPr>
              <a:t>,SS</a:t>
            </a:r>
            <a:r>
              <a:rPr lang="zh-CN" altLang="en-US" sz="1200" kern="1200" baseline="0" dirty="0" smtClean="0">
                <a:solidFill>
                  <a:schemeClr val="tx1"/>
                </a:solidFill>
                <a:latin typeface="+mn-lt"/>
                <a:ea typeface="+mn-ea"/>
                <a:cs typeface="+mn-cs"/>
              </a:rPr>
              <a:t>线索对于紧紧包围目标的窗口得分最高。</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先用</a:t>
            </a:r>
            <a:r>
              <a:rPr lang="en-US" altLang="zh-CN" dirty="0" smtClean="0"/>
              <a:t>MS</a:t>
            </a:r>
            <a:r>
              <a:rPr lang="zh-CN" altLang="en-US" dirty="0" smtClean="0"/>
              <a:t>获得均匀覆盖在物体上的</a:t>
            </a:r>
            <a:r>
              <a:rPr lang="en-US" altLang="zh-CN" dirty="0" smtClean="0"/>
              <a:t>10w</a:t>
            </a:r>
            <a:r>
              <a:rPr lang="zh-CN" altLang="en-US" dirty="0" smtClean="0"/>
              <a:t>个窗口，之后计算各个窗口在线索下的得分，之后进行贝叶斯融合，选出得分较高的窗口。</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以上</a:t>
            </a:r>
            <a:r>
              <a:rPr lang="en-US" altLang="zh-CN" sz="1200" kern="1200" baseline="0" dirty="0" smtClean="0">
                <a:solidFill>
                  <a:schemeClr val="tx1"/>
                </a:solidFill>
                <a:latin typeface="+mn-lt"/>
                <a:ea typeface="+mn-ea"/>
                <a:cs typeface="+mn-cs"/>
              </a:rPr>
              <a:t>4</a:t>
            </a:r>
            <a:r>
              <a:rPr lang="zh-CN" altLang="en-US" sz="1200" kern="1200" baseline="0" dirty="0" smtClean="0">
                <a:solidFill>
                  <a:schemeClr val="tx1"/>
                </a:solidFill>
                <a:latin typeface="+mn-lt"/>
                <a:ea typeface="+mn-ea"/>
                <a:cs typeface="+mn-cs"/>
              </a:rPr>
              <a:t>个图像线索是完全独立且不相互影响，那么同时使用其中若干个线索有可能提高目标检测效果。如果简单线性组合各个线索，由于结合线索过分单纯化，适用性较差。</a:t>
            </a:r>
            <a:endParaRPr lang="en-US" altLang="zh-CN" sz="1200" kern="1200" baseline="0" dirty="0" smtClean="0">
              <a:solidFill>
                <a:schemeClr val="tx1"/>
              </a:solidFill>
              <a:latin typeface="+mn-lt"/>
              <a:ea typeface="+mn-ea"/>
              <a:cs typeface="+mn-cs"/>
            </a:endParaRPr>
          </a:p>
          <a:p>
            <a:r>
              <a:rPr lang="zh-CN" altLang="en-US" dirty="0" smtClean="0"/>
              <a:t>学习参数</a:t>
            </a:r>
            <a:endParaRPr lang="en-US" altLang="zh-CN" dirty="0" smtClean="0"/>
          </a:p>
          <a:p>
            <a:r>
              <a:rPr lang="zh-CN" altLang="en-US" dirty="0" smtClean="0"/>
              <a:t>贝叶斯分类器的分类原理是通过某对象的先验概率，利用贝叶斯公式计算出其后验概率，即该对象属于某一类的概率，选择具有最大后验概率的类作为该对象所属的类。目前研究较多的贝叶斯分类器主要有四种，分别是：</a:t>
            </a:r>
            <a:r>
              <a:rPr lang="en-US" altLang="zh-CN" dirty="0" smtClean="0"/>
              <a:t>Naive </a:t>
            </a:r>
            <a:r>
              <a:rPr lang="en-US" altLang="zh-CN" dirty="0" err="1" smtClean="0"/>
              <a:t>Bayes</a:t>
            </a:r>
            <a:r>
              <a:rPr lang="zh-CN" altLang="en-US" dirty="0" smtClean="0"/>
              <a:t>、</a:t>
            </a:r>
            <a:r>
              <a:rPr lang="en-US" altLang="zh-CN" dirty="0" smtClean="0"/>
              <a:t>TAN</a:t>
            </a:r>
            <a:r>
              <a:rPr lang="zh-CN" altLang="en-US" dirty="0" smtClean="0"/>
              <a:t>、</a:t>
            </a:r>
            <a:r>
              <a:rPr lang="en-US" altLang="zh-CN" dirty="0" smtClean="0"/>
              <a:t>BAN</a:t>
            </a:r>
            <a:r>
              <a:rPr lang="zh-CN" altLang="en-US" dirty="0" smtClean="0"/>
              <a:t>和</a:t>
            </a:r>
            <a:r>
              <a:rPr lang="en-US" altLang="zh-CN" dirty="0" smtClean="0"/>
              <a:t>GBN</a:t>
            </a:r>
            <a:r>
              <a:rPr lang="zh-CN" altLang="en-US" dirty="0" smtClean="0"/>
              <a:t>。</a:t>
            </a:r>
            <a:endParaRPr lang="en-US" altLang="zh-CN" dirty="0" smtClean="0"/>
          </a:p>
          <a:p>
            <a:r>
              <a:rPr lang="en-US" dirty="0" smtClean="0"/>
              <a:t>A</a:t>
            </a:r>
            <a:r>
              <a:rPr lang="zh-CN" altLang="en-US" dirty="0" smtClean="0"/>
              <a:t>为线索集</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最优的阈值应使窗口与</a:t>
            </a:r>
            <a:r>
              <a:rPr lang="en-US" altLang="zh-CN" sz="1200" kern="1200" baseline="0" dirty="0" smtClean="0">
                <a:solidFill>
                  <a:schemeClr val="tx1"/>
                </a:solidFill>
                <a:latin typeface="+mn-lt"/>
                <a:ea typeface="+mn-ea"/>
                <a:cs typeface="+mn-cs"/>
              </a:rPr>
              <a:t>VOC2007</a:t>
            </a:r>
            <a:r>
              <a:rPr lang="zh-CN" altLang="en-US" sz="1200" kern="1200" baseline="0" dirty="0" smtClean="0">
                <a:solidFill>
                  <a:schemeClr val="tx1"/>
                </a:solidFill>
                <a:latin typeface="+mn-lt"/>
                <a:ea typeface="+mn-ea"/>
                <a:cs typeface="+mn-cs"/>
              </a:rPr>
              <a:t>库中训练图像的</a:t>
            </a:r>
            <a:r>
              <a:rPr lang="en-US" altLang="zh-CN" dirty="0" err="1" smtClean="0"/>
              <a:t>GroundTrueth</a:t>
            </a:r>
            <a:r>
              <a:rPr lang="zh-CN" altLang="en-US" sz="1200" kern="1200" baseline="0" dirty="0" smtClean="0">
                <a:solidFill>
                  <a:schemeClr val="tx1"/>
                </a:solidFill>
                <a:latin typeface="+mn-lt"/>
                <a:ea typeface="+mn-ea"/>
                <a:cs typeface="+mn-cs"/>
              </a:rPr>
              <a:t>中提供的目标窗口交并比达到最大值。</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使用确定的阈值可以使得显著性高的块尽量突出，便于目标较准确地初步定位。</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对于每一张训练集中的图像，使用滑动窗口算法产生均匀分布在整张图像的十万个窗口。最优的参数值应使窗口成为正样例的可能性最大。</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各个参数的学习的目的都是一致的，都在于提高图像窗口覆盖目标物体的可能性，以便在将来的实验中更准确地目标检测定位。</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滑动窗口机制产生的窗口与</a:t>
            </a:r>
            <a:r>
              <a:rPr lang="en-US" altLang="zh-CN" dirty="0" err="1" smtClean="0"/>
              <a:t>GroundTrueth</a:t>
            </a:r>
            <a:r>
              <a:rPr lang="zh-CN" altLang="en-US" dirty="0" smtClean="0"/>
              <a:t>中的目标窗口比较，得出正负样本的概率。</a:t>
            </a:r>
            <a:endParaRPr lang="en-US" altLang="zh-CN" dirty="0" smtClean="0"/>
          </a:p>
          <a:p>
            <a:r>
              <a:rPr lang="zh-CN" altLang="en-US" sz="1200" kern="1200" baseline="0" dirty="0" smtClean="0">
                <a:solidFill>
                  <a:schemeClr val="tx1"/>
                </a:solidFill>
                <a:latin typeface="+mn-lt"/>
                <a:ea typeface="+mn-ea"/>
                <a:cs typeface="+mn-cs"/>
              </a:rPr>
              <a:t>正样本：一个窗口与</a:t>
            </a:r>
            <a:r>
              <a:rPr lang="en-US" altLang="zh-CN" dirty="0" err="1" smtClean="0"/>
              <a:t>GroundTrueth</a:t>
            </a:r>
            <a:r>
              <a:rPr lang="zh-CN" altLang="en-US" sz="1200" kern="1200" baseline="0" dirty="0" smtClean="0">
                <a:solidFill>
                  <a:schemeClr val="tx1"/>
                </a:solidFill>
                <a:latin typeface="+mn-lt"/>
                <a:ea typeface="+mn-ea"/>
                <a:cs typeface="+mn-cs"/>
              </a:rPr>
              <a:t>中目标窗口的交并比大于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，则定义为正样本。</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先验概率采用直方图密度估计。按照一定的步长将窗口得分数据值覆盖的数据区间分成几个等子区间；统计落在各个子区间中由各个线索决定的正样例</a:t>
            </a:r>
          </a:p>
          <a:p>
            <a:r>
              <a:rPr lang="zh-CN" altLang="en-US" sz="1200" kern="1200" baseline="0" dirty="0" smtClean="0">
                <a:solidFill>
                  <a:schemeClr val="tx1"/>
                </a:solidFill>
                <a:latin typeface="+mn-lt"/>
                <a:ea typeface="+mn-ea"/>
                <a:cs typeface="+mn-cs"/>
              </a:rPr>
              <a:t>的个数，得到</a:t>
            </a:r>
            <a:r>
              <a:rPr lang="en-US" altLang="zh-CN" sz="1200" kern="1200" baseline="0" dirty="0" smtClean="0">
                <a:solidFill>
                  <a:schemeClr val="tx1"/>
                </a:solidFill>
                <a:latin typeface="+mn-lt"/>
                <a:ea typeface="+mn-ea"/>
                <a:cs typeface="+mn-cs"/>
              </a:rPr>
              <a:t>3</a:t>
            </a:r>
            <a:r>
              <a:rPr lang="zh-CN" altLang="en-US" sz="1200" kern="1200" baseline="0" dirty="0" smtClean="0">
                <a:solidFill>
                  <a:schemeClr val="tx1"/>
                </a:solidFill>
                <a:latin typeface="+mn-lt"/>
                <a:ea typeface="+mn-ea"/>
                <a:cs typeface="+mn-cs"/>
              </a:rPr>
              <a:t>组先验概率。</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Objectness</a:t>
            </a:r>
            <a:r>
              <a:rPr lang="en-US" dirty="0" smtClean="0"/>
              <a:t> is usually represented as a value which</a:t>
            </a:r>
            <a:r>
              <a:rPr lang="en-US" baseline="0" dirty="0" smtClean="0"/>
              <a:t> reflects how likely an image window covers an object of any category.</a:t>
            </a:r>
            <a:endParaRPr lang="en-US" dirty="0" smtClean="0"/>
          </a:p>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黄色框图为</a:t>
            </a:r>
            <a:r>
              <a:rPr lang="en-US" altLang="zh-CN" dirty="0" smtClean="0"/>
              <a:t>class-specific detections</a:t>
            </a:r>
            <a:r>
              <a:rPr lang="zh-CN" altLang="en-US" dirty="0" smtClean="0"/>
              <a:t>结果。红色框图为论文结果。青绿色框图为</a:t>
            </a:r>
            <a:r>
              <a:rPr lang="en-US" altLang="zh-CN" sz="1200" kern="1200" baseline="0" dirty="0" err="1" smtClean="0">
                <a:solidFill>
                  <a:schemeClr val="tx1"/>
                </a:solidFill>
                <a:latin typeface="+mn-lt"/>
                <a:ea typeface="+mn-ea"/>
                <a:cs typeface="+mn-cs"/>
              </a:rPr>
              <a:t>Groundtruth</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击中率：得分前十名的窗口分别与测试库提供的</a:t>
            </a:r>
            <a:r>
              <a:rPr lang="en-US" altLang="zh-CN" dirty="0" err="1" smtClean="0"/>
              <a:t>GroundTrueth</a:t>
            </a:r>
            <a:r>
              <a:rPr lang="zh-CN" altLang="en-US" sz="1200" kern="1200" baseline="0" dirty="0" smtClean="0">
                <a:solidFill>
                  <a:schemeClr val="tx1"/>
                </a:solidFill>
                <a:latin typeface="+mn-lt"/>
                <a:ea typeface="+mn-ea"/>
                <a:cs typeface="+mn-cs"/>
              </a:rPr>
              <a:t>中目标所在的矩形框求交集与并集，计算交集与并集的比值。至少有一个窗口计算得到的交并比大于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，则认为击中；所有窗口计算得到的的交并比小于等于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，则认为未击中。</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检测率：检测目标窗口与测试库提供的</a:t>
            </a:r>
            <a:r>
              <a:rPr lang="en-US" altLang="zh-CN" dirty="0" err="1" smtClean="0"/>
              <a:t>GroundTrueth</a:t>
            </a:r>
            <a:r>
              <a:rPr lang="zh-CN" altLang="en-US" sz="1200" kern="1200" baseline="0" dirty="0" smtClean="0">
                <a:solidFill>
                  <a:schemeClr val="tx1"/>
                </a:solidFill>
                <a:latin typeface="+mn-lt"/>
                <a:ea typeface="+mn-ea"/>
                <a:cs typeface="+mn-cs"/>
              </a:rPr>
              <a:t>中目标所在矩形框进行交集与并集的计算。如果交并比大于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，则认为检测成功；如果交并比小于等于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，则认为检测失败。</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物体的梯度分布呈现出较为杂乱的模式，而背景的较为单一和清楚。背景区域往往呈现出均匀的特性。</a:t>
            </a:r>
            <a:r>
              <a:rPr lang="en-US" altLang="zh-CN" dirty="0" smtClean="0"/>
              <a:t>NG</a:t>
            </a:r>
            <a:r>
              <a:rPr lang="zh-CN" altLang="en-US" dirty="0" smtClean="0"/>
              <a:t>：梯度的欧式</a:t>
            </a:r>
            <a:r>
              <a:rPr lang="en-US" altLang="zh-CN" dirty="0" smtClean="0"/>
              <a:t>norm</a:t>
            </a:r>
            <a:r>
              <a:rPr lang="zh-CN" altLang="en-US" dirty="0" smtClean="0"/>
              <a:t>。</a:t>
            </a:r>
            <a:endParaRPr lang="en-US" altLang="zh-CN" dirty="0" smtClean="0"/>
          </a:p>
          <a:p>
            <a:r>
              <a:rPr lang="en-US" dirty="0" smtClean="0"/>
              <a:t>36</a:t>
            </a:r>
            <a:r>
              <a:rPr lang="zh-CN" altLang="en-US" dirty="0" smtClean="0"/>
              <a:t>种不同的规模</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44</a:t>
            </a:fld>
            <a:endParaRPr lang="en-US"/>
          </a:p>
        </p:txBody>
      </p:sp>
    </p:spTree>
    <p:extLst>
      <p:ext uri="{BB962C8B-B14F-4D97-AF65-F5344CB8AC3E}">
        <p14:creationId xmlns:p14="http://schemas.microsoft.com/office/powerpoint/2010/main" val="3057812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对于每种</a:t>
            </a:r>
            <a:r>
              <a:rPr lang="en-US" altLang="zh-CN" dirty="0" smtClean="0"/>
              <a:t>size</a:t>
            </a:r>
            <a:r>
              <a:rPr lang="zh-CN" altLang="en-US" dirty="0" smtClean="0"/>
              <a:t>下取出的窗口计算得到</a:t>
            </a:r>
            <a:r>
              <a:rPr lang="en-US" altLang="zh-CN" dirty="0" smtClean="0"/>
              <a:t>score</a:t>
            </a:r>
            <a:r>
              <a:rPr lang="zh-CN" altLang="en-US" dirty="0" smtClean="0"/>
              <a:t>，根据</a:t>
            </a:r>
            <a:r>
              <a:rPr lang="en-US" altLang="zh-CN" dirty="0" smtClean="0"/>
              <a:t>non-maximal</a:t>
            </a:r>
            <a:r>
              <a:rPr lang="en-US" altLang="zh-CN" baseline="0" dirty="0" smtClean="0"/>
              <a:t> suppression</a:t>
            </a:r>
            <a:r>
              <a:rPr lang="zh-CN" altLang="en-US" baseline="0" dirty="0" smtClean="0"/>
              <a:t>非极大值抑制方法，从每种</a:t>
            </a:r>
            <a:r>
              <a:rPr lang="en-US" altLang="zh-CN" baseline="0" dirty="0" smtClean="0"/>
              <a:t>size</a:t>
            </a:r>
            <a:r>
              <a:rPr lang="zh-CN" altLang="en-US" baseline="0" dirty="0" smtClean="0"/>
              <a:t>下选择少量的窗口</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位与操作位计算</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Given an image (a) our aim is to find its objects for which the ground truth is shown in (b). To achieve this, we adapt segmentation</a:t>
            </a:r>
          </a:p>
          <a:p>
            <a:r>
              <a:rPr lang="en-US" altLang="zh-CN" sz="1200" kern="1200" baseline="0" dirty="0" smtClean="0">
                <a:solidFill>
                  <a:schemeClr val="tx1"/>
                </a:solidFill>
                <a:latin typeface="+mn-lt"/>
                <a:ea typeface="+mn-ea"/>
                <a:cs typeface="+mn-cs"/>
              </a:rPr>
              <a:t>as a selective search strategy: We aim for high recall by generating locations at all scales and account for many different scene conditions by employing multiple invariant </a:t>
            </a:r>
            <a:r>
              <a:rPr lang="en-US" altLang="zh-CN" sz="1200" kern="1200" baseline="0" dirty="0" err="1" smtClean="0">
                <a:solidFill>
                  <a:schemeClr val="tx1"/>
                </a:solidFill>
                <a:latin typeface="+mn-lt"/>
                <a:ea typeface="+mn-ea"/>
                <a:cs typeface="+mn-cs"/>
              </a:rPr>
              <a:t>colour</a:t>
            </a:r>
            <a:r>
              <a:rPr lang="en-US" altLang="zh-CN" sz="1200" kern="1200" baseline="0" dirty="0" smtClean="0">
                <a:solidFill>
                  <a:schemeClr val="tx1"/>
                </a:solidFill>
                <a:latin typeface="+mn-lt"/>
                <a:ea typeface="+mn-ea"/>
                <a:cs typeface="+mn-cs"/>
              </a:rPr>
              <a:t> </a:t>
            </a:r>
            <a:r>
              <a:rPr lang="en-US" altLang="zh-CN" sz="1200" kern="1200" baseline="0" dirty="0" err="1" smtClean="0">
                <a:solidFill>
                  <a:schemeClr val="tx1"/>
                </a:solidFill>
                <a:latin typeface="+mn-lt"/>
                <a:ea typeface="+mn-ea"/>
                <a:cs typeface="+mn-cs"/>
              </a:rPr>
              <a:t>spaces.Example</a:t>
            </a:r>
            <a:r>
              <a:rPr lang="en-US" altLang="zh-CN" sz="1200" kern="1200" baseline="0" dirty="0" smtClean="0">
                <a:solidFill>
                  <a:schemeClr val="tx1"/>
                </a:solidFill>
                <a:latin typeface="+mn-lt"/>
                <a:ea typeface="+mn-ea"/>
                <a:cs typeface="+mn-cs"/>
              </a:rPr>
              <a:t> object hypotheses are </a:t>
            </a:r>
            <a:r>
              <a:rPr lang="en-US" altLang="zh-CN" sz="1200" kern="1200" baseline="0" dirty="0" err="1" smtClean="0">
                <a:solidFill>
                  <a:schemeClr val="tx1"/>
                </a:solidFill>
                <a:latin typeface="+mn-lt"/>
                <a:ea typeface="+mn-ea"/>
                <a:cs typeface="+mn-cs"/>
              </a:rPr>
              <a:t>visualised</a:t>
            </a:r>
            <a:r>
              <a:rPr lang="en-US" altLang="zh-CN" sz="1200" kern="1200" baseline="0" dirty="0" smtClean="0">
                <a:solidFill>
                  <a:schemeClr val="tx1"/>
                </a:solidFill>
                <a:latin typeface="+mn-lt"/>
                <a:ea typeface="+mn-ea"/>
                <a:cs typeface="+mn-cs"/>
              </a:rPr>
              <a:t> in (d).</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We find many objects at different scales.</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The training procedure of our object recognition pipeline. As positive learning examples we use the ground truth. As negatives</a:t>
            </a:r>
          </a:p>
          <a:p>
            <a:r>
              <a:rPr lang="en-US" altLang="zh-CN" sz="1200" kern="1200" baseline="0" dirty="0" smtClean="0">
                <a:solidFill>
                  <a:schemeClr val="tx1"/>
                </a:solidFill>
                <a:latin typeface="+mn-lt"/>
                <a:ea typeface="+mn-ea"/>
                <a:cs typeface="+mn-cs"/>
              </a:rPr>
              <a:t>we use examples that have a 20-50% overlap with the positive examples. We iteratively add hard negatives using a retraining phase.</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(a) Regions that match well with exemplar regions with high prior probability also have high </a:t>
            </a:r>
            <a:r>
              <a:rPr lang="en-US" altLang="zh-CN" sz="1200" kern="1200" baseline="0" dirty="0" err="1" smtClean="0">
                <a:solidFill>
                  <a:schemeClr val="tx1"/>
                </a:solidFill>
                <a:latin typeface="+mn-lt"/>
                <a:ea typeface="+mn-ea"/>
                <a:cs typeface="+mn-cs"/>
              </a:rPr>
              <a:t>objectness</a:t>
            </a:r>
            <a:r>
              <a:rPr lang="en-US" altLang="zh-CN" sz="1200" kern="1200" baseline="0" dirty="0" smtClean="0">
                <a:solidFill>
                  <a:schemeClr val="tx1"/>
                </a:solidFill>
                <a:latin typeface="+mn-lt"/>
                <a:ea typeface="+mn-ea"/>
                <a:cs typeface="+mn-cs"/>
              </a:rPr>
              <a:t>. (b) Regions that match with exemplar regions that have low prior probability of occurrence are less likely to be object regions. (c),(d) We down-weigh the exemplar regions that are frequently matched with many image regions.</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15/4/10</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173212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11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15/4/10</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52551"/>
          </a:xfrm>
          <a:solidFill>
            <a:schemeClr val="accent1">
              <a:lumMod val="75000"/>
            </a:schemeClr>
          </a:solidFill>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268937994"/>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图片 6" descr="untitled.png"/>
          <p:cNvPicPr>
            <a:picLocks noChangeAspect="1"/>
          </p:cNvPicPr>
          <p:nvPr userDrawn="1"/>
        </p:nvPicPr>
        <p:blipFill>
          <a:blip r:embed="rId2" cstate="print"/>
          <a:stretch>
            <a:fillRect/>
          </a:stretch>
        </p:blipFill>
        <p:spPr>
          <a:xfrm>
            <a:off x="8458199" y="8084"/>
            <a:ext cx="685801" cy="683079"/>
          </a:xfrm>
          <a:prstGeom prst="rect">
            <a:avLst/>
          </a:prstGeom>
        </p:spPr>
      </p:pic>
      <p:sp>
        <p:nvSpPr>
          <p:cNvPr id="2" name="Title 1"/>
          <p:cNvSpPr>
            <a:spLocks noGrp="1"/>
          </p:cNvSpPr>
          <p:nvPr>
            <p:ph type="title"/>
          </p:nvPr>
        </p:nvSpPr>
        <p:spPr>
          <a:xfrm>
            <a:off x="0" y="1"/>
            <a:ext cx="8377518" cy="669129"/>
          </a:xfrm>
          <a:solidFill>
            <a:schemeClr val="bg1"/>
          </a:solid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716367"/>
            <a:ext cx="9144000" cy="0"/>
          </a:xfrm>
          <a:prstGeom prst="line">
            <a:avLst/>
          </a:prstGeom>
          <a:ln w="57150">
            <a:headEnd/>
            <a:tailEnd/>
          </a:ln>
        </p:spPr>
        <p:style>
          <a:lnRef idx="3">
            <a:schemeClr val="accent1"/>
          </a:lnRef>
          <a:fillRef idx="0">
            <a:schemeClr val="accent1"/>
          </a:fillRef>
          <a:effectRef idx="2">
            <a:schemeClr val="accent1"/>
          </a:effectRef>
          <a:fontRef idx="minor">
            <a:schemeClr val="tx1"/>
          </a:fontRef>
        </p:style>
        <p:txBody>
          <a:bodyPr/>
          <a:lstStyle/>
          <a:p>
            <a:pPr>
              <a:buFont typeface="Times New Roman" pitchFamily="16" charset="0"/>
              <a:buNone/>
              <a:defRPr/>
            </a:pPr>
            <a:endParaRPr lang="en-GB">
              <a:latin typeface="Arial" charset="0"/>
              <a:ea typeface="SimSun" charset="-122"/>
            </a:endParaRPr>
          </a:p>
        </p:txBody>
      </p:sp>
    </p:spTree>
    <p:extLst>
      <p:ext uri="{BB962C8B-B14F-4D97-AF65-F5344CB8AC3E}">
        <p14:creationId xmlns:p14="http://schemas.microsoft.com/office/powerpoint/2010/main" val="3807766555"/>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270709" y="6581001"/>
            <a:ext cx="873291" cy="276999"/>
          </a:xfrm>
          <a:prstGeom prst="rect">
            <a:avLst/>
          </a:prstGeom>
          <a:solidFill>
            <a:srgbClr val="22304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2" name="Title Placeholder 1"/>
          <p:cNvSpPr>
            <a:spLocks noGrp="1"/>
          </p:cNvSpPr>
          <p:nvPr>
            <p:ph type="title"/>
          </p:nvPr>
        </p:nvSpPr>
        <p:spPr>
          <a:xfrm>
            <a:off x="0" y="1"/>
            <a:ext cx="8383977" cy="890648"/>
          </a:xfrm>
          <a:prstGeom prst="rect">
            <a:avLst/>
          </a:prstGeom>
          <a:solidFill>
            <a:srgbClr val="22304B"/>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5835" y="991590"/>
            <a:ext cx="8516471" cy="51853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12125" t="5872" r="18878" b="12174"/>
          <a:stretch/>
        </p:blipFill>
        <p:spPr>
          <a:xfrm>
            <a:off x="9316351" y="1"/>
            <a:ext cx="239865" cy="276999"/>
          </a:xfrm>
          <a:prstGeom prst="rect">
            <a:avLst/>
          </a:prstGeom>
        </p:spPr>
      </p:pic>
      <p:sp>
        <p:nvSpPr>
          <p:cNvPr id="13" name="TextBox 12"/>
          <p:cNvSpPr txBox="1"/>
          <p:nvPr userDrawn="1"/>
        </p:nvSpPr>
        <p:spPr>
          <a:xfrm>
            <a:off x="935657" y="6577482"/>
            <a:ext cx="7334284" cy="338554"/>
          </a:xfrm>
          <a:prstGeom prst="rect">
            <a:avLst/>
          </a:prstGeom>
          <a:solidFill>
            <a:schemeClr val="accent1">
              <a:lumMod val="50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latin typeface="Times New Roman" pitchFamily="18" charset="0"/>
                <a:ea typeface="黑体" pitchFamily="49" charset="-122"/>
                <a:cs typeface="Times New Roman" pitchFamily="18" charset="0"/>
              </a:rPr>
              <a:t>Haiwei</a:t>
            </a:r>
            <a:r>
              <a:rPr lang="en-US" sz="1600" baseline="0" dirty="0" smtClean="0">
                <a:solidFill>
                  <a:schemeClr val="bg1"/>
                </a:solidFill>
                <a:latin typeface="Times New Roman" pitchFamily="18" charset="0"/>
                <a:ea typeface="黑体" pitchFamily="49" charset="-122"/>
                <a:cs typeface="Times New Roman" pitchFamily="18" charset="0"/>
              </a:rPr>
              <a:t> </a:t>
            </a:r>
            <a:r>
              <a:rPr lang="en-US" sz="1600" baseline="0" dirty="0" err="1" smtClean="0">
                <a:solidFill>
                  <a:schemeClr val="bg1"/>
                </a:solidFill>
                <a:latin typeface="Times New Roman" pitchFamily="18" charset="0"/>
                <a:ea typeface="黑体" pitchFamily="49" charset="-122"/>
                <a:cs typeface="Times New Roman" pitchFamily="18" charset="0"/>
              </a:rPr>
              <a:t>Zhao|CVBIOUC</a:t>
            </a:r>
            <a:endParaRPr lang="en-US" sz="1450" dirty="0">
              <a:solidFill>
                <a:schemeClr val="bg1"/>
              </a:solidFill>
              <a:latin typeface="黑体" pitchFamily="49" charset="-122"/>
              <a:ea typeface="黑体" pitchFamily="49" charset="-122"/>
            </a:endParaRPr>
          </a:p>
        </p:txBody>
      </p:sp>
      <p:sp>
        <p:nvSpPr>
          <p:cNvPr id="14" name="TextBox 13"/>
          <p:cNvSpPr txBox="1"/>
          <p:nvPr userDrawn="1"/>
        </p:nvSpPr>
        <p:spPr>
          <a:xfrm>
            <a:off x="-1" y="6581002"/>
            <a:ext cx="935655" cy="276999"/>
          </a:xfrm>
          <a:prstGeom prst="rect">
            <a:avLst/>
          </a:prstGeom>
          <a:solidFill>
            <a:schemeClr val="accent1">
              <a:lumMod val="75000"/>
            </a:schemeClr>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07/04/2015</a:t>
            </a:r>
            <a:endParaRPr lang="en-US" dirty="0">
              <a:solidFill>
                <a:schemeClr val="bg1"/>
              </a:solidFill>
            </a:endParaRPr>
          </a:p>
        </p:txBody>
      </p:sp>
      <p:sp>
        <p:nvSpPr>
          <p:cNvPr id="12" name="TextBox 11"/>
          <p:cNvSpPr txBox="1"/>
          <p:nvPr userDrawn="1"/>
        </p:nvSpPr>
        <p:spPr>
          <a:xfrm>
            <a:off x="8138766" y="6580996"/>
            <a:ext cx="673539" cy="646331"/>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/68</a:t>
            </a:r>
          </a:p>
          <a:p>
            <a:pPr algn="r"/>
            <a:endParaRPr lang="en-US" sz="1200" dirty="0" smtClean="0">
              <a:solidFill>
                <a:schemeClr val="bg1"/>
              </a:solidFill>
            </a:endParaRPr>
          </a:p>
          <a:p>
            <a:pPr algn="r"/>
            <a:endParaRPr lang="en-US" sz="1200" dirty="0">
              <a:solidFill>
                <a:schemeClr val="bg1"/>
              </a:solidFill>
            </a:endParaRPr>
          </a:p>
        </p:txBody>
      </p:sp>
    </p:spTree>
    <p:extLst>
      <p:ext uri="{BB962C8B-B14F-4D97-AF65-F5344CB8AC3E}">
        <p14:creationId xmlns:p14="http://schemas.microsoft.com/office/powerpoint/2010/main"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xmlns:p14="http://schemas.microsoft.com/office/powerpoint/2010/main">
    <p:push dir="r"/>
  </p:transition>
  <p:timing>
    <p:tnLst>
      <p:par>
        <p:cTn xmlns:p14="http://schemas.microsoft.com/office/powerpoint/2010/mai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6" Type="http://schemas.openxmlformats.org/officeDocument/2006/relationships/image" Target="../media/image17.jpe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www.science.uva.nl/research/publications/2013/UijlingsIJCV2013/"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hyperlink" Target="http://groups.inf.ed.ac.uk/calvin/objectness/" TargetMode="External"/><Relationship Id="rId7" Type="http://schemas.openxmlformats.org/officeDocument/2006/relationships/hyperlink" Target="http://www.science.uva.nl/research/publications/2013/UijlingsIJCV2013/" TargetMode="External"/><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hyperlink" Target="http://groups.inf.ed.ac.uk/calvin/objectness/" TargetMode="External"/><Relationship Id="rId7" Type="http://schemas.openxmlformats.org/officeDocument/2006/relationships/hyperlink" Target="http://www.science.uva.nl/research/publications/2013/UijlingsIJCV2013/" TargetMode="External"/><Relationship Id="rId1" Type="http://schemas.openxmlformats.org/officeDocument/2006/relationships/themeOverride" Target="../theme/themeOverride2.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Visio_Drawing3111122222224333333222211111.vsdx"/><Relationship Id="rId5" Type="http://schemas.openxmlformats.org/officeDocument/2006/relationships/image" Target="../media/image31.emf"/><Relationship Id="rId6" Type="http://schemas.openxmlformats.org/officeDocument/2006/relationships/image" Target="../media/image8.png"/><Relationship Id="rId7" Type="http://schemas.openxmlformats.org/officeDocument/2006/relationships/hyperlink" Target="http://groups.inf.ed.ac.uk/calvin/objectness/" TargetMode="External"/><Relationship Id="rId8" Type="http://schemas.openxmlformats.org/officeDocument/2006/relationships/hyperlink" Target="http://www.science.uva.nl/research/publications/2013/UijlingsIJCV2013/"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2.bin"/><Relationship Id="rId5" Type="http://schemas.openxmlformats.org/officeDocument/2006/relationships/package" Target="../embeddings/Microsoft_Visio_Drawing111222233333335444444333322222.vsdx"/><Relationship Id="rId6" Type="http://schemas.openxmlformats.org/officeDocument/2006/relationships/image" Target="../media/image31.emf"/><Relationship Id="rId7" Type="http://schemas.openxmlformats.org/officeDocument/2006/relationships/image" Target="../media/image8.png"/><Relationship Id="rId8" Type="http://schemas.openxmlformats.org/officeDocument/2006/relationships/hyperlink" Target="http://www.science.uva.nl/research/publications/2013/UijlingsIJCV2013/" TargetMode="Externa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3.bin"/><Relationship Id="rId5" Type="http://schemas.openxmlformats.org/officeDocument/2006/relationships/package" Target="../embeddings/Microsoft_Visio_Drawing2122333344444446555555444433333.vsdx"/><Relationship Id="rId6"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jpe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8.png"/><Relationship Id="rId10" Type="http://schemas.openxmlformats.org/officeDocument/2006/relationships/hyperlink" Target="http://groups.inf.ed.ac.uk/calvin/objectness/" TargetMode="External"/><Relationship Id="rId11"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png"/><Relationship Id="rId6" Type="http://schemas.openxmlformats.org/officeDocument/2006/relationships/image" Target="../media/image50.jpe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8.png"/><Relationship Id="rId10" Type="http://schemas.openxmlformats.org/officeDocument/2006/relationships/hyperlink" Target="http://groups.inf.ed.ac.uk/calvin/objectness/" TargetMode="External"/><Relationship Id="rId11"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1" Type="http://schemas.openxmlformats.org/officeDocument/2006/relationships/image" Target="../media/image56.wmf"/><Relationship Id="rId12" Type="http://schemas.openxmlformats.org/officeDocument/2006/relationships/oleObject" Target="../embeddings/oleObject6.bin"/><Relationship Id="rId13" Type="http://schemas.openxmlformats.org/officeDocument/2006/relationships/image" Target="../media/image57.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25.xml"/><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oleObject" Target="../embeddings/oleObject4.bin"/><Relationship Id="rId9" Type="http://schemas.openxmlformats.org/officeDocument/2006/relationships/image" Target="../media/image55.wmf"/><Relationship Id="rId10"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62.wmf"/><Relationship Id="rId13" Type="http://schemas.openxmlformats.org/officeDocument/2006/relationships/image" Target="../media/image64.png"/><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28.xml"/><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6" Type="http://schemas.openxmlformats.org/officeDocument/2006/relationships/oleObject" Target="../embeddings/oleObject7.bin"/><Relationship Id="rId7" Type="http://schemas.openxmlformats.org/officeDocument/2006/relationships/image" Target="../media/image55.wmf"/><Relationship Id="rId8" Type="http://schemas.openxmlformats.org/officeDocument/2006/relationships/oleObject" Target="../embeddings/oleObject8.bin"/><Relationship Id="rId9" Type="http://schemas.openxmlformats.org/officeDocument/2006/relationships/image" Target="../media/image61.wmf"/><Relationship Id="rId10" Type="http://schemas.openxmlformats.org/officeDocument/2006/relationships/image" Target="../media/image63.png"/></Relationships>
</file>

<file path=ppt/slides/_rels/slide38.xml.rels><?xml version="1.0" encoding="UTF-8" standalone="yes"?>
<Relationships xmlns="http://schemas.openxmlformats.org/package/2006/relationships"><Relationship Id="rId11" Type="http://schemas.openxmlformats.org/officeDocument/2006/relationships/oleObject" Target="../embeddings/oleObject13.bin"/><Relationship Id="rId12" Type="http://schemas.openxmlformats.org/officeDocument/2006/relationships/image" Target="../media/image65.png"/><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29.xml"/><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6" Type="http://schemas.openxmlformats.org/officeDocument/2006/relationships/oleObject" Target="../embeddings/oleObject10.bin"/><Relationship Id="rId7" Type="http://schemas.openxmlformats.org/officeDocument/2006/relationships/image" Target="../media/image56.wmf"/><Relationship Id="rId8" Type="http://schemas.openxmlformats.org/officeDocument/2006/relationships/oleObject" Target="../embeddings/oleObject11.bin"/><Relationship Id="rId9" Type="http://schemas.openxmlformats.org/officeDocument/2006/relationships/image" Target="../media/image57.wmf"/><Relationship Id="rId10" Type="http://schemas.openxmlformats.org/officeDocument/2006/relationships/oleObject" Target="../embeddings/oleObject12.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groups.inf.ed.ac.uk/calvin/objectness/" TargetMode="External"/><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 Id="rId3" Type="http://schemas.openxmlformats.org/officeDocument/2006/relationships/image" Target="../media/image70.jpeg"/></Relationships>
</file>

<file path=ppt/slides/_rels/slide44.xml.rels><?xml version="1.0" encoding="UTF-8" standalone="yes"?>
<Relationships xmlns="http://schemas.openxmlformats.org/package/2006/relationships"><Relationship Id="rId3" Type="http://schemas.openxmlformats.org/officeDocument/2006/relationships/hyperlink" Target="http://robotics.stanford.edu/~koller/Papers/Heitz+Koller:ECCV08.pdf" TargetMode="External"/><Relationship Id="rId4" Type="http://schemas.openxmlformats.org/officeDocument/2006/relationships/image" Target="../media/image71.png"/><Relationship Id="rId5" Type="http://schemas.openxmlformats.org/officeDocument/2006/relationships/image" Target="../media/image8.png"/><Relationship Id="rId6" Type="http://schemas.openxmlformats.org/officeDocument/2006/relationships/hyperlink" Target="http://www.eecs.berkeley.edu/Pubs/TechRpts/1996/CSD-96-905.pdf" TargetMode="External"/><Relationship Id="rId7" Type="http://schemas.openxmlformats.org/officeDocument/2006/relationships/hyperlink" Target="http://groups.inf.ed.ac.uk/calvin/objectness/"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8.png"/><Relationship Id="rId5" Type="http://schemas.openxmlformats.org/officeDocument/2006/relationships/hyperlink" Target="http://www.robots.ox.ac.uk/~vgg/publications/2010/Blaschko10/Blaschko10.pdf" TargetMode="External"/><Relationship Id="rId6" Type="http://schemas.openxmlformats.org/officeDocument/2006/relationships/hyperlink" Target="http://cms.brookes.ac.uk/research/visiongroup/publications/2011/ziming_cvpr11.pdf" TargetMode="External"/><Relationship Id="rId7" Type="http://schemas.openxmlformats.org/officeDocument/2006/relationships/hyperlink" Target="http://www.csie.ntu.edu.tw/~cjlin/liblinear/" TargetMode="External"/><Relationship Id="rId8" Type="http://schemas.openxmlformats.org/officeDocument/2006/relationships/hyperlink" Target="http://vision.mas.ecp.fr/Personnel/blaschko/"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8.png"/><Relationship Id="rId5" Type="http://schemas.openxmlformats.org/officeDocument/2006/relationships/hyperlink" Target="http://www.samhare.net/research" TargetMode="External"/><Relationship Id="rId6"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8.png"/><Relationship Id="rId5" Type="http://schemas.openxmlformats.org/officeDocument/2006/relationships/hyperlink" Target="http://groups.inf.ed.ac.uk/calvin/objectness/" TargetMode="External"/><Relationship Id="rId6" Type="http://schemas.openxmlformats.org/officeDocument/2006/relationships/hyperlink" Target="http://www.science.uva.nl/research/publications/2013/UijlingsIJCV2013/" TargetMode="External"/><Relationship Id="rId7" Type="http://schemas.openxmlformats.org/officeDocument/2006/relationships/hyperlink" Target="http://vision.cs.uiuc.edu/proposals/" TargetMode="External"/><Relationship Id="rId8" Type="http://schemas.openxmlformats.org/officeDocument/2006/relationships/hyperlink" Target="http://cms.brookes.ac.uk/research/visiongroup/publications/2011/ziming_cvpr11.pdf" TargetMode="External"/><Relationship Id="rId9" Type="http://schemas.openxmlformats.org/officeDocument/2006/relationships/hyperlink" Target="http://www.robots.ox.ac.uk/~vgg/publications/2011/Rahtu11/" TargetMode="External"/><Relationship Id="rId10" Type="http://schemas.openxmlformats.org/officeDocument/2006/relationships/hyperlink" Target="http://www.cse.oulu.fi/~erahtu/ObjSegProp/ObjectSegProposals.html"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hyperlink" Target="http://vision.cs.uiuc.edu/proposals/" TargetMode="External"/><Relationship Id="rId4" Type="http://schemas.openxmlformats.org/officeDocument/2006/relationships/hyperlink" Target="http://groups.inf.ed.ac.uk/calvin/objectness/" TargetMode="External"/><Relationship Id="rId5" Type="http://schemas.openxmlformats.org/officeDocument/2006/relationships/hyperlink" Target="http://cms.brookes.ac.uk/research/visiongroup/publications/2011/ziming_cvpr11.pdf" TargetMode="External"/><Relationship Id="rId6"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79.jpeg"/><Relationship Id="rId6"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81.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82.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science.uva.nl/research/publications/2013/UijlingsIJCV2013/" TargetMode="External"/><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8.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hyperlink" Target="http://www.lira.dist.unige.it/teaching/SINA_08-09/papers/itti98model.pdf" TargetMode="External"/><Relationship Id="rId7" Type="http://schemas.openxmlformats.org/officeDocument/2006/relationships/hyperlink" Target="http://www.klab.caltech.edu/~xhou/papers/cvpr07.pdf" TargetMode="External"/><Relationship Id="rId8" Type="http://schemas.openxmlformats.org/officeDocument/2006/relationships/hyperlink" Target="http://papers.nips.cc/paper/3095-graph-based-visual-saliency.pdf" TargetMode="External"/><Relationship Id="rId9" Type="http://schemas.openxmlformats.org/officeDocument/2006/relationships/hyperlink" Target="http://www.macs.hw.ac.uk/~xd25/Perception%20based%20Evaluation/TIP/Quantitative%20Analysis%20of%20Human-Model%20Agreement%20in%20Visual%20Saliency%20Modeling--%20A%20Comparative%20Study.pdf" TargetMode="External"/><Relationship Id="rId10" Type="http://schemas.openxmlformats.org/officeDocument/2006/relationships/hyperlink" Target="http://people.csail.mit.edu/tjudd/SaliencyBenchmark/"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8.png"/><Relationship Id="rId14" Type="http://schemas.openxmlformats.org/officeDocument/2006/relationships/hyperlink" Target="http://research.microsoft.com/en-us/um/people/jiansun/salientobject/salient_object.htm" TargetMode="External"/><Relationship Id="rId15" Type="http://schemas.openxmlformats.org/officeDocument/2006/relationships/hyperlink" Target="http://ivrgwww.epfl.ch/supplementary_material/RK_CVPR09/" TargetMode="External"/><Relationship Id="rId16" Type="http://schemas.openxmlformats.org/officeDocument/2006/relationships/hyperlink" Target="http://mmcheng.net/salobj/" TargetMode="External"/><Relationship Id="rId17" Type="http://schemas.openxmlformats.org/officeDocument/2006/relationships/hyperlink" Target="http://ilab.usc.edu/publications/doc/Borji_etal12eccv.pdf"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hyperlink" Target="http://mmcheng.net/sketch2photo/" TargetMode="External"/><Relationship Id="rId6" Type="http://schemas.openxmlformats.org/officeDocument/2006/relationships/hyperlink" Target="http://mmcheng.net/gsal/" TargetMode="External"/><Relationship Id="rId7" Type="http://schemas.openxmlformats.org/officeDocument/2006/relationships/hyperlink" Target="http://jiajunwu.com/projects/bmcl.html" TargetMode="External"/><Relationship Id="rId8" Type="http://schemas.openxmlformats.org/officeDocument/2006/relationships/hyperlink" Target="http://www.ece.nus.edu.sg/stfpage/eletp/Publication.htm" TargetMode="External"/><Relationship Id="rId9" Type="http://schemas.openxmlformats.org/officeDocument/2006/relationships/hyperlink" Target="http://cs.bit.edu.cn/zhanglei/publications/TOG_11/arcimboldo_project.html" TargetMode="External"/><Relationship Id="rId10" Type="http://schemas.openxmlformats.org/officeDocument/2006/relationships/hyperlink" Target="http://people.csail.mit.edu/mrub/ObjectDiscove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142565"/>
          </a:xfrm>
          <a:ln>
            <a:solidFill>
              <a:srgbClr val="0E2245"/>
            </a:solidFill>
          </a:ln>
        </p:spPr>
        <p:txBody>
          <a:bodyPr anchor="ctr">
            <a:noAutofit/>
          </a:bodyPr>
          <a:lstStyle/>
          <a:p>
            <a:r>
              <a:rPr lang="en-US" altLang="zh-CN" sz="4400" dirty="0" err="1" smtClean="0">
                <a:latin typeface="Times New Roman" pitchFamily="18" charset="0"/>
                <a:cs typeface="Times New Roman" pitchFamily="18" charset="0"/>
              </a:rPr>
              <a:t>Objectness</a:t>
            </a:r>
            <a:r>
              <a:rPr lang="en-US" altLang="zh-CN" sz="4400" dirty="0" smtClean="0">
                <a:latin typeface="Times New Roman" pitchFamily="18" charset="0"/>
                <a:cs typeface="Times New Roman" pitchFamily="18" charset="0"/>
              </a:rPr>
              <a:t> &amp; Face </a:t>
            </a:r>
            <a:r>
              <a:rPr lang="en-US" altLang="zh-CN" sz="4400" dirty="0" smtClean="0">
                <a:latin typeface="Times New Roman" pitchFamily="18" charset="0"/>
                <a:cs typeface="Times New Roman" pitchFamily="18" charset="0"/>
              </a:rPr>
              <a:t>Detection</a:t>
            </a:r>
            <a:endParaRPr lang="en-US" sz="4400" dirty="0">
              <a:latin typeface="Times New Roman" pitchFamily="18" charset="0"/>
              <a:ea typeface="华文行楷" pitchFamily="2" charset="-122"/>
              <a:cs typeface="Times New Roman" pitchFamily="18" charset="0"/>
            </a:endParaRPr>
          </a:p>
        </p:txBody>
      </p:sp>
      <p:sp>
        <p:nvSpPr>
          <p:cNvPr id="3" name="Subtitle 2"/>
          <p:cNvSpPr>
            <a:spLocks noGrp="1"/>
          </p:cNvSpPr>
          <p:nvPr>
            <p:ph type="subTitle" idx="1"/>
          </p:nvPr>
        </p:nvSpPr>
        <p:spPr>
          <a:xfrm>
            <a:off x="251460" y="2663744"/>
            <a:ext cx="8602980" cy="948136"/>
          </a:xfrm>
        </p:spPr>
        <p:txBody>
          <a:bodyPr>
            <a:noAutofit/>
          </a:bodyPr>
          <a:lstStyle/>
          <a:p>
            <a:pPr>
              <a:spcBef>
                <a:spcPts val="1350"/>
              </a:spcBef>
            </a:pPr>
            <a:r>
              <a:rPr lang="zh-CN" altLang="en-US" dirty="0" smtClean="0">
                <a:ln w="0"/>
                <a:effectLst>
                  <a:outerShdw blurRad="38100" dist="19050" dir="2700000" algn="tl" rotWithShape="0">
                    <a:schemeClr val="dk1">
                      <a:alpha val="40000"/>
                    </a:schemeClr>
                  </a:outerShdw>
                </a:effectLst>
                <a:ea typeface="华文楷体" pitchFamily="2" charset="-122"/>
              </a:rPr>
              <a:t>赵海伟 戴嘉伦 王如晨</a:t>
            </a:r>
            <a:endParaRPr lang="en-US" altLang="zh-CN" dirty="0" smtClean="0">
              <a:ln w="0"/>
              <a:effectLst>
                <a:outerShdw blurRad="38100" dist="19050" dir="2700000" algn="tl" rotWithShape="0">
                  <a:schemeClr val="dk1">
                    <a:alpha val="40000"/>
                  </a:schemeClr>
                </a:outerShdw>
              </a:effectLst>
              <a:ea typeface="华文楷体" pitchFamily="2" charset="-122"/>
            </a:endParaRPr>
          </a:p>
          <a:p>
            <a:pPr>
              <a:spcBef>
                <a:spcPts val="1350"/>
              </a:spcBef>
            </a:pPr>
            <a:r>
              <a:rPr lang="en-US" altLang="zh-CN" sz="2400" dirty="0" smtClean="0">
                <a:ln w="0"/>
                <a:effectLst>
                  <a:outerShdw blurRad="38100" dist="19050" dir="2700000" algn="tl" rotWithShape="0">
                    <a:schemeClr val="dk1">
                      <a:alpha val="40000"/>
                    </a:schemeClr>
                  </a:outerShdw>
                </a:effectLst>
                <a:ea typeface="华文楷体" pitchFamily="2" charset="-122"/>
              </a:rPr>
              <a:t>CVBIOUC</a:t>
            </a:r>
            <a:r>
              <a:rPr lang="en-US" altLang="zh-CN" sz="2400" dirty="0" smtClean="0">
                <a:ln w="0"/>
                <a:effectLst>
                  <a:outerShdw blurRad="38100" dist="19050" dir="2700000" algn="tl" rotWithShape="0">
                    <a:schemeClr val="dk1">
                      <a:alpha val="40000"/>
                    </a:schemeClr>
                  </a:outerShdw>
                </a:effectLst>
                <a:ea typeface="华文楷体" pitchFamily="2" charset="-122"/>
              </a:rPr>
              <a:t>, Ocean  </a:t>
            </a:r>
            <a:r>
              <a:rPr lang="en-US" altLang="zh-CN" sz="2400" dirty="0" smtClean="0">
                <a:ln w="0"/>
                <a:effectLst>
                  <a:outerShdw blurRad="38100" dist="19050" dir="2700000" algn="tl" rotWithShape="0">
                    <a:schemeClr val="dk1">
                      <a:alpha val="40000"/>
                    </a:schemeClr>
                  </a:outerShdw>
                </a:effectLst>
                <a:ea typeface="华文楷体" pitchFamily="2" charset="-122"/>
              </a:rPr>
              <a:t>University  of  China</a:t>
            </a:r>
            <a:endParaRPr lang="en-US" altLang="zh-CN" dirty="0">
              <a:ln w="0"/>
              <a:effectLst>
                <a:outerShdw blurRad="38100" dist="19050" dir="2700000" algn="tl" rotWithShape="0">
                  <a:schemeClr val="dk1">
                    <a:alpha val="40000"/>
                  </a:schemeClr>
                </a:outerShdw>
              </a:effectLst>
              <a:ea typeface="华文楷体" pitchFamily="2" charset="-122"/>
            </a:endParaRPr>
          </a:p>
        </p:txBody>
      </p:sp>
      <p:pic>
        <p:nvPicPr>
          <p:cNvPr id="6" name="图片 5" descr="untitled.png"/>
          <p:cNvPicPr>
            <a:picLocks noChangeAspect="1"/>
          </p:cNvPicPr>
          <p:nvPr/>
        </p:nvPicPr>
        <p:blipFill>
          <a:blip r:embed="rId3"/>
          <a:stretch>
            <a:fillRect/>
          </a:stretch>
        </p:blipFill>
        <p:spPr>
          <a:xfrm>
            <a:off x="3208149" y="4342268"/>
            <a:ext cx="2779887" cy="1872813"/>
          </a:xfrm>
          <a:prstGeom prst="rect">
            <a:avLst/>
          </a:prstGeom>
        </p:spPr>
      </p:pic>
      <p:sp>
        <p:nvSpPr>
          <p:cNvPr id="5" name="TextBox 4"/>
          <p:cNvSpPr txBox="1"/>
          <p:nvPr/>
        </p:nvSpPr>
        <p:spPr>
          <a:xfrm>
            <a:off x="3347633" y="3611105"/>
            <a:ext cx="3735091" cy="369332"/>
          </a:xfrm>
          <a:prstGeom prst="rect">
            <a:avLst/>
          </a:prstGeom>
          <a:noFill/>
        </p:spPr>
        <p:txBody>
          <a:bodyPr wrap="square" rtlCol="0">
            <a:spAutoFit/>
          </a:bodyPr>
          <a:lstStyle/>
          <a:p>
            <a:pPr algn="just"/>
            <a:r>
              <a:rPr lang="zh-CN" altLang="en-US" dirty="0" smtClean="0">
                <a:latin typeface="幼圆" pitchFamily="49" charset="-122"/>
                <a:ea typeface="幼圆" pitchFamily="49" charset="-122"/>
              </a:rPr>
              <a:t>指导教师：郑海永</a:t>
            </a:r>
            <a:endParaRPr lang="zh-CN" altLang="en-US" dirty="0">
              <a:latin typeface="幼圆" pitchFamily="49" charset="-122"/>
              <a:ea typeface="幼圆" pitchFamily="49" charset="-122"/>
            </a:endParaRPr>
          </a:p>
        </p:txBody>
      </p:sp>
    </p:spTree>
    <p:extLst>
      <p:ext uri="{BB962C8B-B14F-4D97-AF65-F5344CB8AC3E}">
        <p14:creationId xmlns:p14="http://schemas.microsoft.com/office/powerpoint/2010/main" val="410504150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s</a:t>
            </a:r>
            <a:r>
              <a:rPr lang="en-US" altLang="zh-CN" dirty="0" smtClean="0"/>
              <a:t>egmentation</a:t>
            </a:r>
            <a:r>
              <a:rPr lang="en-US" altLang="zh-CN" dirty="0" smtClean="0">
                <a:solidFill>
                  <a:srgbClr val="FF0000"/>
                </a:solidFill>
              </a:rPr>
              <a:t>(Demo)</a:t>
            </a:r>
          </a:p>
          <a:p>
            <a:pPr lvl="1"/>
            <a:r>
              <a:rPr lang="en-US" altLang="zh-CN" dirty="0" smtClean="0"/>
              <a:t>Each solid color corresponds to a distinct annotated object.</a:t>
            </a:r>
            <a:endParaRPr lang="en-US" dirty="0" smtClean="0"/>
          </a:p>
          <a:p>
            <a:pPr lvl="1"/>
            <a:r>
              <a:rPr lang="en-US" altLang="zh-CN" dirty="0" smtClean="0"/>
              <a:t>All other pixels are considered background.</a:t>
            </a:r>
            <a:endParaRPr lang="en-US" dirty="0" smtClean="0"/>
          </a:p>
          <a:p>
            <a:endParaRPr lang="en-US" dirty="0" smtClean="0"/>
          </a:p>
          <a:p>
            <a:endParaRPr lang="en-US" dirty="0" smtClean="0"/>
          </a:p>
          <a:p>
            <a:pPr>
              <a:buNone/>
            </a:pPr>
            <a:endParaRPr lang="en-US" dirty="0" smtClean="0"/>
          </a:p>
          <a:p>
            <a:r>
              <a:rPr lang="en-US" dirty="0" err="1" smtClean="0"/>
              <a:t>S</a:t>
            </a:r>
            <a:r>
              <a:rPr lang="en-US" altLang="zh-CN" dirty="0" err="1" smtClean="0"/>
              <a:t>uperpixel</a:t>
            </a:r>
            <a:r>
              <a:rPr lang="en-US" altLang="zh-CN" dirty="0" smtClean="0"/>
              <a:t> segmentation</a:t>
            </a:r>
            <a:endParaRPr lang="en-US" dirty="0" smtClean="0"/>
          </a:p>
        </p:txBody>
      </p:sp>
      <p:pic>
        <p:nvPicPr>
          <p:cNvPr id="4" name="Picture 3"/>
          <p:cNvPicPr>
            <a:picLocks noChangeAspect="1"/>
          </p:cNvPicPr>
          <p:nvPr/>
        </p:nvPicPr>
        <p:blipFill>
          <a:blip r:embed="rId3"/>
          <a:stretch>
            <a:fillRect/>
          </a:stretch>
        </p:blipFill>
        <p:spPr>
          <a:xfrm>
            <a:off x="1071538" y="2158369"/>
            <a:ext cx="5214974" cy="1481053"/>
          </a:xfrm>
          <a:prstGeom prst="rect">
            <a:avLst/>
          </a:prstGeom>
        </p:spPr>
      </p:pic>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Learning a classification model for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Efficient  graph-based image segmentation .</a:t>
            </a:r>
            <a:r>
              <a:rPr lang="en-US" altLang="zh-CN" sz="1600" dirty="0" smtClean="0">
                <a:solidFill>
                  <a:schemeClr val="tx1"/>
                </a:solidFill>
                <a:latin typeface="Calibri Light" panose="020F0302020204030204" pitchFamily="34" charset="0"/>
              </a:rPr>
              <a:t>2004 </a:t>
            </a:r>
            <a:r>
              <a:rPr lang="en-US" altLang="zh-CN" sz="1600" dirty="0" err="1" smtClean="0">
                <a:solidFill>
                  <a:schemeClr val="tx1"/>
                </a:solidFill>
                <a:latin typeface="Calibri Light" panose="020F0302020204030204" pitchFamily="34" charset="0"/>
              </a:rPr>
              <a:t>Felzenswal</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Normalized cuts and image segmentation .</a:t>
            </a:r>
            <a:r>
              <a:rPr lang="en-US" altLang="zh-CN" sz="1600" dirty="0" smtClean="0">
                <a:solidFill>
                  <a:schemeClr val="tx1"/>
                </a:solidFill>
                <a:latin typeface="Calibri Light" panose="020F0302020204030204" pitchFamily="34" charset="0"/>
              </a:rPr>
              <a:t>IEEE 1997,SHI  </a:t>
            </a:r>
            <a:r>
              <a:rPr lang="en-US" altLang="zh-CN" sz="1600" dirty="0" err="1" smtClean="0">
                <a:solidFill>
                  <a:schemeClr val="tx1"/>
                </a:solidFill>
                <a:latin typeface="Calibri Light" panose="020F0302020204030204" pitchFamily="34" charset="0"/>
              </a:rPr>
              <a:t>J,et</a:t>
            </a:r>
            <a:r>
              <a:rPr lang="en-US" altLang="zh-CN" sz="1600" dirty="0" smtClean="0">
                <a:solidFill>
                  <a:schemeClr val="tx1"/>
                </a:solidFill>
                <a:latin typeface="Calibri Light" panose="020F0302020204030204" pitchFamily="34" charset="0"/>
              </a:rPr>
              <a: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Entropy rate </a:t>
            </a:r>
            <a:r>
              <a:rPr lang="en-US" altLang="zh-CN" sz="1600" dirty="0" err="1" smtClean="0">
                <a:solidFill>
                  <a:schemeClr val="tx1"/>
                </a:solidFill>
                <a:latin typeface="Calibri Light" panose="020F0302020204030204" pitchFamily="34" charset="0"/>
                <a:hlinkClick r:id="rId5"/>
              </a:rPr>
              <a:t>superpixel</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2011,Liu M </a:t>
            </a:r>
            <a:r>
              <a:rPr lang="en-US" altLang="zh-CN" sz="1600" dirty="0" err="1" smtClean="0">
                <a:solidFill>
                  <a:schemeClr val="tx1"/>
                </a:solidFill>
                <a:latin typeface="Calibri Light" panose="020F0302020204030204" pitchFamily="34" charset="0"/>
              </a:rPr>
              <a:t>Y,et</a:t>
            </a:r>
            <a:r>
              <a:rPr lang="en-US" altLang="zh-CN" sz="1600" dirty="0" smtClean="0">
                <a:solidFill>
                  <a:schemeClr val="tx1"/>
                </a:solidFill>
                <a:latin typeface="Calibri Light" panose="020F0302020204030204" pitchFamily="34" charset="0"/>
              </a:rPr>
              <a:t> .al.</a:t>
            </a:r>
          </a:p>
        </p:txBody>
      </p:sp>
      <p:pic>
        <p:nvPicPr>
          <p:cNvPr id="9" name="Picture 5"/>
          <p:cNvPicPr>
            <a:picLocks noChangeAspect="1" noChangeArrowheads="1"/>
          </p:cNvPicPr>
          <p:nvPr/>
        </p:nvPicPr>
        <p:blipFill>
          <a:blip r:embed="rId6" cstate="print"/>
          <a:srcRect/>
          <a:stretch>
            <a:fillRect/>
          </a:stretch>
        </p:blipFill>
        <p:spPr bwMode="auto">
          <a:xfrm>
            <a:off x="1071538" y="4152593"/>
            <a:ext cx="1646746" cy="1205230"/>
          </a:xfrm>
          <a:prstGeom prst="rect">
            <a:avLst/>
          </a:prstGeom>
          <a:noFill/>
          <a:ln w="9525">
            <a:noFill/>
            <a:miter lim="800000"/>
            <a:headEnd/>
            <a:tailEnd/>
          </a:ln>
          <a:effectLst/>
        </p:spPr>
      </p:pic>
      <p:pic>
        <p:nvPicPr>
          <p:cNvPr id="10" name="Picture 8"/>
          <p:cNvPicPr>
            <a:picLocks noChangeAspect="1" noChangeArrowheads="1"/>
          </p:cNvPicPr>
          <p:nvPr/>
        </p:nvPicPr>
        <p:blipFill>
          <a:blip r:embed="rId7" cstate="print"/>
          <a:srcRect/>
          <a:stretch>
            <a:fillRect/>
          </a:stretch>
        </p:blipFill>
        <p:spPr bwMode="auto">
          <a:xfrm>
            <a:off x="2718284" y="4152593"/>
            <a:ext cx="1646746" cy="1205229"/>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matching</a:t>
            </a:r>
            <a:r>
              <a:rPr lang="en-US" altLang="zh-CN" dirty="0" smtClean="0">
                <a:solidFill>
                  <a:srgbClr val="FF0000"/>
                </a:solidFill>
              </a:rPr>
              <a:t>(Demo)</a:t>
            </a:r>
            <a:endParaRPr lang="en-US" dirty="0" smtClean="0"/>
          </a:p>
          <a:p>
            <a:pPr lvl="1"/>
            <a:r>
              <a:rPr lang="en-US" dirty="0" smtClean="0"/>
              <a:t>Based on image content, </a:t>
            </a:r>
            <a:r>
              <a:rPr lang="en-US" altLang="zh-CN" dirty="0" smtClean="0"/>
              <a:t>features</a:t>
            </a:r>
            <a:r>
              <a:rPr lang="en-US" dirty="0" smtClean="0"/>
              <a:t>, structure, </a:t>
            </a:r>
            <a:r>
              <a:rPr lang="en-US" dirty="0" err="1" smtClean="0"/>
              <a:t>relation,et</a:t>
            </a:r>
            <a:r>
              <a:rPr lang="en-US" dirty="0" smtClean="0"/>
              <a:t> al</a:t>
            </a:r>
          </a:p>
          <a:p>
            <a:pPr lvl="1"/>
            <a:r>
              <a:rPr lang="en-US" altLang="zh-CN" dirty="0" smtClean="0"/>
              <a:t>Analysis </a:t>
            </a:r>
            <a:r>
              <a:rPr lang="en-US" dirty="0" smtClean="0"/>
              <a:t>the similarity and consistency</a:t>
            </a:r>
          </a:p>
          <a:p>
            <a:pPr lvl="1"/>
            <a:r>
              <a:rPr lang="en-US" dirty="0" smtClean="0"/>
              <a:t>Seeking similar image target</a:t>
            </a:r>
            <a:endParaRPr lang="en-US" dirty="0"/>
          </a:p>
        </p:txBody>
      </p:sp>
      <p:pic>
        <p:nvPicPr>
          <p:cNvPr id="4" name="Picture 3"/>
          <p:cNvPicPr>
            <a:picLocks noChangeAspect="1"/>
          </p:cNvPicPr>
          <p:nvPr/>
        </p:nvPicPr>
        <p:blipFill>
          <a:blip r:embed="rId3"/>
          <a:stretch>
            <a:fillRect/>
          </a:stretch>
        </p:blipFill>
        <p:spPr>
          <a:xfrm>
            <a:off x="2000232" y="2643182"/>
            <a:ext cx="5072098" cy="2257833"/>
          </a:xfrm>
          <a:prstGeom prst="rect">
            <a:avLst/>
          </a:prstGeom>
        </p:spPr>
      </p:pic>
      <p:sp>
        <p:nvSpPr>
          <p:cNvPr id="7" name="圆角矩形 7"/>
          <p:cNvSpPr/>
          <p:nvPr/>
        </p:nvSpPr>
        <p:spPr>
          <a:xfrm>
            <a:off x="176941" y="5143512"/>
            <a:ext cx="8754258" cy="128588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under </a:t>
            </a:r>
            <a:r>
              <a:rPr lang="en-US" altLang="zh-CN" sz="1600" dirty="0" err="1" smtClean="0">
                <a:solidFill>
                  <a:schemeClr val="tx1"/>
                </a:solidFill>
                <a:latin typeface="Calibri Light" panose="020F0302020204030204" pitchFamily="34" charset="0"/>
                <a:hlinkClick r:id="rId5"/>
              </a:rPr>
              <a:t>translation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1992, </a:t>
            </a:r>
            <a:r>
              <a:rPr lang="en-US" altLang="zh-CN" sz="1600" dirty="0" err="1" smtClean="0">
                <a:solidFill>
                  <a:schemeClr val="tx1"/>
                </a:solidFill>
                <a:latin typeface="Calibri Light" panose="020F0302020204030204" pitchFamily="34" charset="0"/>
              </a:rPr>
              <a:t>Huttenlocher</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 Distance.</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1993, Daniel, et.al.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modified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for object</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hlinkClick r:id="rId5"/>
              </a:rPr>
              <a:t>matching</a:t>
            </a:r>
            <a:r>
              <a:rPr lang="en-US" altLang="zh-CN" sz="1600" dirty="0" err="1" smtClean="0">
                <a:solidFill>
                  <a:schemeClr val="tx1"/>
                </a:solidFill>
                <a:latin typeface="Calibri Light" panose="020F0302020204030204" pitchFamily="34" charset="0"/>
              </a:rPr>
              <a:t>.ICPR</a:t>
            </a:r>
            <a:r>
              <a:rPr lang="en-US" altLang="zh-CN" sz="1600" dirty="0" smtClean="0">
                <a:solidFill>
                  <a:schemeClr val="tx1"/>
                </a:solidFill>
                <a:latin typeface="Calibri Light" panose="020F0302020204030204" pitchFamily="34" charset="0"/>
              </a:rPr>
              <a:t> 1994, Jain,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matching algorithm using robust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measure</a:t>
            </a:r>
            <a:r>
              <a:rPr lang="en-US" altLang="zh-CN" sz="1600" dirty="0" smtClean="0">
                <a:solidFill>
                  <a:schemeClr val="tx1"/>
                </a:solidFill>
                <a:latin typeface="Calibri Light" panose="020F0302020204030204" pitchFamily="34" charset="0"/>
              </a:rPr>
              <a:t>.1999 </a:t>
            </a:r>
            <a:r>
              <a:rPr lang="en-US" altLang="zh-CN" sz="1600" dirty="0" err="1" smtClean="0">
                <a:solidFill>
                  <a:schemeClr val="tx1"/>
                </a:solidFill>
                <a:latin typeface="Calibri Light" panose="020F0302020204030204" pitchFamily="34" charset="0"/>
              </a:rPr>
              <a:t>Sim,et.al</a:t>
            </a:r>
            <a:r>
              <a:rPr lang="en-US" altLang="zh-CN" sz="1600" dirty="0" smtClean="0">
                <a:solidFill>
                  <a:schemeClr val="tx1"/>
                </a:solidFill>
                <a:latin typeface="Calibri Light" panose="020F0302020204030204" pitchFamily="34" charset="0"/>
              </a:rPr>
              <a:t>. </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Set</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Data Set</a:t>
            </a:r>
            <a:r>
              <a:rPr lang="zh-CN" altLang="en-US" dirty="0" smtClean="0"/>
              <a:t>（</a:t>
            </a:r>
            <a:r>
              <a:rPr lang="en-US" altLang="zh-CN" dirty="0" smtClean="0"/>
              <a:t>PASCAL VOC 2007</a:t>
            </a:r>
            <a:r>
              <a:rPr lang="zh-CN" altLang="en-US" dirty="0" smtClean="0"/>
              <a:t>）</a:t>
            </a:r>
          </a:p>
          <a:p>
            <a:endParaRPr lang="en-US" dirty="0" smtClean="0"/>
          </a:p>
          <a:p>
            <a:pPr lvl="2"/>
            <a:endParaRPr lang="en-US" dirty="0"/>
          </a:p>
          <a:p>
            <a:pPr lvl="2"/>
            <a:endParaRPr lang="en-US" dirty="0"/>
          </a:p>
        </p:txBody>
      </p:sp>
      <p:pic>
        <p:nvPicPr>
          <p:cNvPr id="7" name="Picture 4"/>
          <p:cNvPicPr>
            <a:picLocks noChangeAspect="1"/>
          </p:cNvPicPr>
          <p:nvPr/>
        </p:nvPicPr>
        <p:blipFill>
          <a:blip r:embed="rId2"/>
          <a:stretch>
            <a:fillRect/>
          </a:stretch>
        </p:blipFill>
        <p:spPr>
          <a:xfrm>
            <a:off x="1427884" y="1500189"/>
            <a:ext cx="6252372" cy="4676775"/>
          </a:xfrm>
          <a:prstGeom prst="rect">
            <a:avLst/>
          </a:prstGeom>
        </p:spPr>
      </p:pic>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Set</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Data Set</a:t>
            </a:r>
          </a:p>
          <a:p>
            <a:pPr lvl="2"/>
            <a:endParaRPr lang="en-US" dirty="0"/>
          </a:p>
          <a:p>
            <a:pPr lvl="2"/>
            <a:endParaRPr lang="en-US" dirty="0"/>
          </a:p>
        </p:txBody>
      </p:sp>
      <p:pic>
        <p:nvPicPr>
          <p:cNvPr id="112641" name="Picture 1" descr="C:\Users\haida2416\AppData\Roaming\Tencent\Users\2350686505\QQ\WinTemp\RichOle\GAIK`U$0S}5CLJU7INAXFL1.png"/>
          <p:cNvPicPr>
            <a:picLocks noChangeAspect="1" noChangeArrowheads="1"/>
          </p:cNvPicPr>
          <p:nvPr/>
        </p:nvPicPr>
        <p:blipFill>
          <a:blip r:embed="rId3"/>
          <a:srcRect/>
          <a:stretch>
            <a:fillRect/>
          </a:stretch>
        </p:blipFill>
        <p:spPr bwMode="auto">
          <a:xfrm>
            <a:off x="528087" y="1285860"/>
            <a:ext cx="7849431" cy="4891103"/>
          </a:xfrm>
          <a:prstGeom prst="rect">
            <a:avLst/>
          </a:prstGeom>
          <a:noFill/>
        </p:spPr>
      </p:pic>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Data Set</a:t>
            </a:r>
            <a:endParaRPr lang="zh-CN" altLang="en-US" dirty="0"/>
          </a:p>
        </p:txBody>
      </p:sp>
      <p:pic>
        <p:nvPicPr>
          <p:cNvPr id="4" name="内容占位符 3" descr="2015-03-28 14_55_25 _______________.png"/>
          <p:cNvPicPr>
            <a:picLocks noGrp="1" noChangeAspect="1"/>
          </p:cNvPicPr>
          <p:nvPr>
            <p:ph idx="1"/>
          </p:nvPr>
        </p:nvPicPr>
        <p:blipFill>
          <a:blip r:embed="rId2"/>
          <a:stretch>
            <a:fillRect/>
          </a:stretch>
        </p:blipFill>
        <p:spPr>
          <a:xfrm>
            <a:off x="325167" y="788988"/>
            <a:ext cx="8457153" cy="5387975"/>
          </a:xfrm>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Data Set</a:t>
            </a:r>
            <a:endParaRPr lang="zh-CN" altLang="en-US" dirty="0"/>
          </a:p>
        </p:txBody>
      </p:sp>
      <p:pic>
        <p:nvPicPr>
          <p:cNvPr id="4" name="内容占位符 3" descr="2015-03-28 14_55_52 _______________.png"/>
          <p:cNvPicPr>
            <a:picLocks noGrp="1" noChangeAspect="1"/>
          </p:cNvPicPr>
          <p:nvPr>
            <p:ph idx="1"/>
          </p:nvPr>
        </p:nvPicPr>
        <p:blipFill>
          <a:blip r:embed="rId2"/>
          <a:stretch>
            <a:fillRect/>
          </a:stretch>
        </p:blipFill>
        <p:spPr>
          <a:xfrm>
            <a:off x="325167" y="788988"/>
            <a:ext cx="8457153" cy="5387975"/>
          </a:xfrm>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p:txBody>
          <a:bodyPr>
            <a:normAutofit/>
          </a:bodyPr>
          <a:lstStyle/>
          <a:p>
            <a:r>
              <a:rPr lang="en-US" dirty="0" smtClean="0"/>
              <a:t>What is a good objectness measure?</a:t>
            </a:r>
          </a:p>
          <a:p>
            <a:pPr lvl="1"/>
            <a:r>
              <a:rPr lang="en-US" dirty="0" smtClean="0"/>
              <a:t>Achieve </a:t>
            </a:r>
            <a:r>
              <a:rPr lang="en-US" b="1" dirty="0"/>
              <a:t>high object detection rate (DR</a:t>
            </a:r>
            <a:r>
              <a:rPr lang="en-US" b="1" dirty="0" smtClean="0"/>
              <a:t>)</a:t>
            </a:r>
          </a:p>
          <a:p>
            <a:pPr lvl="2"/>
            <a:r>
              <a:rPr lang="en-US" dirty="0" smtClean="0"/>
              <a:t>Any </a:t>
            </a:r>
            <a:r>
              <a:rPr lang="en-US" dirty="0"/>
              <a:t>undetected </a:t>
            </a:r>
            <a:r>
              <a:rPr lang="en-US" dirty="0" smtClean="0"/>
              <a:t>object </a:t>
            </a:r>
            <a:r>
              <a:rPr lang="en-US" dirty="0"/>
              <a:t>at this stage cannot be recovered </a:t>
            </a:r>
            <a:r>
              <a:rPr lang="en-US" dirty="0" smtClean="0"/>
              <a:t>later</a:t>
            </a:r>
            <a:endParaRPr lang="en-US" dirty="0"/>
          </a:p>
          <a:p>
            <a:pPr lvl="1"/>
            <a:r>
              <a:rPr lang="en-US" dirty="0" smtClean="0"/>
              <a:t>Produce </a:t>
            </a:r>
            <a:r>
              <a:rPr lang="en-US" dirty="0"/>
              <a:t>a </a:t>
            </a:r>
            <a:r>
              <a:rPr lang="en-US" b="1" dirty="0"/>
              <a:t>small number of </a:t>
            </a:r>
            <a:r>
              <a:rPr lang="en-US" b="1" dirty="0" smtClean="0"/>
              <a:t>proposals</a:t>
            </a:r>
            <a:endParaRPr lang="en-US" dirty="0" smtClean="0"/>
          </a:p>
          <a:p>
            <a:pPr lvl="2"/>
            <a:r>
              <a:rPr lang="en-US" dirty="0" smtClean="0"/>
              <a:t>Reducing computational </a:t>
            </a:r>
            <a:r>
              <a:rPr lang="en-US" dirty="0"/>
              <a:t>time of subsequent </a:t>
            </a:r>
            <a:r>
              <a:rPr lang="en-US" dirty="0" smtClean="0"/>
              <a:t>detectors</a:t>
            </a:r>
            <a:endParaRPr lang="en-US" dirty="0"/>
          </a:p>
          <a:p>
            <a:pPr lvl="1"/>
            <a:r>
              <a:rPr lang="en-US" dirty="0" smtClean="0"/>
              <a:t>Obtain </a:t>
            </a:r>
            <a:r>
              <a:rPr lang="en-US" b="1" dirty="0"/>
              <a:t>high computational efficiency</a:t>
            </a:r>
            <a:r>
              <a:rPr lang="en-US" dirty="0"/>
              <a:t> </a:t>
            </a:r>
            <a:endParaRPr lang="en-US" dirty="0" smtClean="0"/>
          </a:p>
          <a:p>
            <a:pPr lvl="2"/>
            <a:r>
              <a:rPr lang="en-US" dirty="0" smtClean="0"/>
              <a:t>The method </a:t>
            </a:r>
            <a:r>
              <a:rPr lang="en-US" dirty="0"/>
              <a:t>can be easily involved in various </a:t>
            </a:r>
            <a:r>
              <a:rPr lang="en-US" dirty="0" smtClean="0"/>
              <a:t>applications</a:t>
            </a:r>
            <a:endParaRPr lang="en-US" dirty="0"/>
          </a:p>
          <a:p>
            <a:pPr lvl="2"/>
            <a:r>
              <a:rPr lang="en-US" dirty="0" smtClean="0"/>
              <a:t>Especially </a:t>
            </a:r>
            <a:r>
              <a:rPr lang="en-US" dirty="0"/>
              <a:t>for realtime and large-scale </a:t>
            </a:r>
            <a:r>
              <a:rPr lang="en-US" dirty="0" smtClean="0"/>
              <a:t>applications</a:t>
            </a:r>
            <a:endParaRPr lang="en-US" dirty="0"/>
          </a:p>
          <a:p>
            <a:pPr lvl="1"/>
            <a:r>
              <a:rPr lang="en-US" dirty="0" smtClean="0"/>
              <a:t>Have </a:t>
            </a:r>
            <a:r>
              <a:rPr lang="en-US" b="1" dirty="0"/>
              <a:t>good generalization ability</a:t>
            </a:r>
            <a:r>
              <a:rPr lang="en-US" dirty="0"/>
              <a:t> to unseen object </a:t>
            </a:r>
            <a:r>
              <a:rPr lang="en-US" dirty="0" smtClean="0"/>
              <a:t>categories</a:t>
            </a:r>
          </a:p>
          <a:p>
            <a:pPr lvl="2"/>
            <a:r>
              <a:rPr lang="en-US" dirty="0" smtClean="0"/>
              <a:t>The </a:t>
            </a:r>
            <a:r>
              <a:rPr lang="en-US" dirty="0"/>
              <a:t>proposals can be reused by </a:t>
            </a:r>
            <a:r>
              <a:rPr lang="en-US" dirty="0" smtClean="0"/>
              <a:t>many category </a:t>
            </a:r>
            <a:r>
              <a:rPr lang="en-US" dirty="0"/>
              <a:t>specific </a:t>
            </a:r>
            <a:r>
              <a:rPr lang="en-US" dirty="0" smtClean="0"/>
              <a:t>detectors</a:t>
            </a:r>
          </a:p>
          <a:p>
            <a:pPr lvl="2"/>
            <a:r>
              <a:rPr lang="en-US" dirty="0" smtClean="0"/>
              <a:t>Greatly </a:t>
            </a:r>
            <a:r>
              <a:rPr lang="en-US" dirty="0"/>
              <a:t>reduce the computation for each of </a:t>
            </a:r>
            <a:r>
              <a:rPr lang="en-US" dirty="0" smtClean="0"/>
              <a:t>them</a:t>
            </a:r>
            <a:endParaRPr lang="en-US" dirty="0"/>
          </a:p>
        </p:txBody>
      </p:sp>
      <p:sp>
        <p:nvSpPr>
          <p:cNvPr id="5" name="圆角矩形 7"/>
          <p:cNvSpPr/>
          <p:nvPr/>
        </p:nvSpPr>
        <p:spPr>
          <a:xfrm>
            <a:off x="176941" y="5533495"/>
            <a:ext cx="8754258" cy="64346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altLang="zh-CN" sz="1600" dirty="0" smtClean="0">
                <a:solidFill>
                  <a:schemeClr val="tx1"/>
                </a:solidFill>
                <a:latin typeface="Calibri Light" panose="020F0302020204030204" pitchFamily="34" charset="0"/>
                <a:hlinkClick r:id="rId3"/>
              </a:rPr>
              <a:t>BING: </a:t>
            </a:r>
            <a:r>
              <a:rPr lang="en-US" altLang="zh-CN" sz="1600" dirty="0" err="1" smtClean="0">
                <a:solidFill>
                  <a:schemeClr val="tx1"/>
                </a:solidFill>
                <a:latin typeface="Calibri Light" panose="020F0302020204030204" pitchFamily="34" charset="0"/>
                <a:hlinkClick r:id="rId3"/>
              </a:rPr>
              <a:t>Binarized</a:t>
            </a:r>
            <a:r>
              <a:rPr lang="en-US" altLang="zh-CN" sz="1600" dirty="0" smtClean="0">
                <a:solidFill>
                  <a:schemeClr val="tx1"/>
                </a:solidFill>
                <a:latin typeface="Calibri Light" panose="020F0302020204030204" pitchFamily="34" charset="0"/>
                <a:hlinkClick r:id="rId3"/>
              </a:rPr>
              <a:t> </a:t>
            </a:r>
            <a:r>
              <a:rPr lang="en-US" altLang="zh-CN" sz="1600" dirty="0" err="1" smtClean="0">
                <a:solidFill>
                  <a:schemeClr val="tx1"/>
                </a:solidFill>
                <a:latin typeface="Calibri Light" panose="020F0302020204030204" pitchFamily="34" charset="0"/>
                <a:hlinkClick r:id="rId3"/>
              </a:rPr>
              <a:t>Normed</a:t>
            </a:r>
            <a:r>
              <a:rPr lang="en-US" altLang="zh-CN" sz="1600" dirty="0" smtClean="0">
                <a:solidFill>
                  <a:schemeClr val="tx1"/>
                </a:solidFill>
                <a:latin typeface="Calibri Light" panose="020F0302020204030204" pitchFamily="34" charset="0"/>
                <a:hlinkClick r:id="rId3"/>
              </a:rPr>
              <a:t> Gradients for </a:t>
            </a:r>
            <a:r>
              <a:rPr lang="en-US" altLang="zh-CN" sz="1600" dirty="0" err="1" smtClean="0">
                <a:solidFill>
                  <a:schemeClr val="tx1"/>
                </a:solidFill>
                <a:latin typeface="Calibri Light" panose="020F0302020204030204" pitchFamily="34" charset="0"/>
                <a:hlinkClick r:id="rId3"/>
              </a:rPr>
              <a:t>Objectness</a:t>
            </a:r>
            <a:r>
              <a:rPr lang="en-US" altLang="zh-CN" sz="1600" dirty="0" smtClean="0">
                <a:solidFill>
                  <a:schemeClr val="tx1"/>
                </a:solidFill>
                <a:latin typeface="Calibri Light" panose="020F0302020204030204" pitchFamily="34" charset="0"/>
                <a:hlinkClick r:id="rId3"/>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69339133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Achieve high object detection rate (DR)</a:t>
            </a:r>
          </a:p>
          <a:p>
            <a:pPr lvl="1"/>
            <a:endParaRPr lang="en-US" altLang="zh-CN" dirty="0" smtClean="0"/>
          </a:p>
          <a:p>
            <a:pPr lvl="1"/>
            <a:r>
              <a:rPr lang="en-US" altLang="zh-CN" dirty="0" smtClean="0"/>
              <a:t>Any undetected object at this stage cannot be recovered later</a:t>
            </a:r>
          </a:p>
        </p:txBody>
      </p:sp>
      <p:pic>
        <p:nvPicPr>
          <p:cNvPr id="4" name="Picture 3"/>
          <p:cNvPicPr>
            <a:picLocks noChangeAspect="1"/>
          </p:cNvPicPr>
          <p:nvPr/>
        </p:nvPicPr>
        <p:blipFill>
          <a:blip r:embed="rId4"/>
          <a:stretch>
            <a:fillRect/>
          </a:stretch>
        </p:blipFill>
        <p:spPr>
          <a:xfrm>
            <a:off x="530636" y="2428868"/>
            <a:ext cx="8281670" cy="2490161"/>
          </a:xfrm>
          <a:prstGeom prst="rect">
            <a:avLst/>
          </a:prstGeom>
        </p:spPr>
      </p:pic>
      <p:sp>
        <p:nvSpPr>
          <p:cNvPr id="7" name="圆角矩形 7"/>
          <p:cNvSpPr/>
          <p:nvPr/>
        </p:nvSpPr>
        <p:spPr>
          <a:xfrm>
            <a:off x="176941" y="5500702"/>
            <a:ext cx="8754258" cy="10001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Measuring the </a:t>
            </a:r>
            <a:r>
              <a:rPr lang="en-US" sz="1600" dirty="0" err="1" smtClean="0">
                <a:solidFill>
                  <a:schemeClr val="tx1"/>
                </a:solidFill>
                <a:latin typeface="Calibri Light" panose="020F0302020204030204" pitchFamily="34" charset="0"/>
                <a:hlinkClick r:id="rId6"/>
              </a:rPr>
              <a:t>objectness</a:t>
            </a:r>
            <a:r>
              <a:rPr lang="en-US" sz="1600" dirty="0" smtClean="0">
                <a:solidFill>
                  <a:schemeClr val="tx1"/>
                </a:solidFill>
                <a:latin typeface="Calibri Light" panose="020F0302020204030204" pitchFamily="34" charset="0"/>
                <a:hlinkClick r:id="rId6"/>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7"/>
              </a:rPr>
              <a:t>BING: </a:t>
            </a:r>
            <a:r>
              <a:rPr lang="en-US" altLang="zh-CN" sz="1600" dirty="0" err="1" smtClean="0">
                <a:solidFill>
                  <a:schemeClr val="tx1"/>
                </a:solidFill>
                <a:latin typeface="Calibri Light" panose="020F0302020204030204" pitchFamily="34" charset="0"/>
                <a:hlinkClick r:id="rId7"/>
              </a:rPr>
              <a:t>Binarized</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Normed</a:t>
            </a:r>
            <a:r>
              <a:rPr lang="en-US" altLang="zh-CN" sz="1600" dirty="0" smtClean="0">
                <a:solidFill>
                  <a:schemeClr val="tx1"/>
                </a:solidFill>
                <a:latin typeface="Calibri Light" panose="020F0302020204030204" pitchFamily="34" charset="0"/>
                <a:hlinkClick r:id="rId7"/>
              </a:rPr>
              <a:t> Gradients for </a:t>
            </a:r>
            <a:r>
              <a:rPr lang="en-US" altLang="zh-CN" sz="1600" dirty="0" err="1" smtClean="0">
                <a:solidFill>
                  <a:schemeClr val="tx1"/>
                </a:solidFill>
                <a:latin typeface="Calibri Light" panose="020F0302020204030204" pitchFamily="34" charset="0"/>
                <a:hlinkClick r:id="rId7"/>
              </a:rPr>
              <a:t>Objectness</a:t>
            </a:r>
            <a:r>
              <a:rPr lang="en-US" altLang="zh-CN" sz="1600" dirty="0" smtClean="0">
                <a:solidFill>
                  <a:schemeClr val="tx1"/>
                </a:solidFill>
                <a:latin typeface="Calibri Light" panose="020F0302020204030204" pitchFamily="34" charset="0"/>
                <a:hlinkClick r:id="rId7"/>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3376176139"/>
      </p:ext>
    </p:extLst>
  </p:cSld>
  <p:clrMapOvr>
    <a:overrideClrMapping bg1="lt1" tx1="dk1" bg2="lt2" tx2="dk2" accent1="accent1" accent2="accent2" accent3="accent3" accent4="accent4" accent5="accent5" accent6="accent6" hlink="hlink" folHlink="folHlink"/>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Produce a small number of proposals</a:t>
            </a:r>
          </a:p>
          <a:p>
            <a:pPr lvl="1"/>
            <a:r>
              <a:rPr lang="en-US" altLang="zh-CN" dirty="0" smtClean="0"/>
              <a:t>Reducing computational time of subsequent detectors</a:t>
            </a:r>
          </a:p>
        </p:txBody>
      </p:sp>
      <p:pic>
        <p:nvPicPr>
          <p:cNvPr id="7170" name="Picture 2"/>
          <p:cNvPicPr>
            <a:picLocks noChangeAspect="1" noChangeArrowheads="1"/>
          </p:cNvPicPr>
          <p:nvPr/>
        </p:nvPicPr>
        <p:blipFill>
          <a:blip r:embed="rId4"/>
          <a:stretch>
            <a:fillRect/>
          </a:stretch>
        </p:blipFill>
        <p:spPr bwMode="auto">
          <a:xfrm>
            <a:off x="1785918" y="1807525"/>
            <a:ext cx="5286412" cy="3555929"/>
          </a:xfrm>
          <a:prstGeom prst="rect">
            <a:avLst/>
          </a:prstGeom>
          <a:noFill/>
          <a:ln w="9525">
            <a:noFill/>
            <a:miter lim="800000"/>
            <a:headEnd/>
            <a:tailEnd/>
          </a:ln>
          <a:effectLst/>
        </p:spPr>
      </p:pic>
      <p:sp>
        <p:nvSpPr>
          <p:cNvPr id="9" name="圆角矩形 7"/>
          <p:cNvSpPr/>
          <p:nvPr/>
        </p:nvSpPr>
        <p:spPr>
          <a:xfrm>
            <a:off x="176941" y="5500702"/>
            <a:ext cx="8754258" cy="10001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Measuring the </a:t>
            </a:r>
            <a:r>
              <a:rPr lang="en-US" sz="1600" dirty="0" err="1" smtClean="0">
                <a:solidFill>
                  <a:schemeClr val="tx1"/>
                </a:solidFill>
                <a:latin typeface="Calibri Light" panose="020F0302020204030204" pitchFamily="34" charset="0"/>
                <a:hlinkClick r:id="rId6"/>
              </a:rPr>
              <a:t>objectness</a:t>
            </a:r>
            <a:r>
              <a:rPr lang="en-US" sz="1600" dirty="0" smtClean="0">
                <a:solidFill>
                  <a:schemeClr val="tx1"/>
                </a:solidFill>
                <a:latin typeface="Calibri Light" panose="020F0302020204030204" pitchFamily="34" charset="0"/>
                <a:hlinkClick r:id="rId6"/>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7"/>
              </a:rPr>
              <a:t>BING: </a:t>
            </a:r>
            <a:r>
              <a:rPr lang="en-US" altLang="zh-CN" sz="1600" dirty="0" err="1" smtClean="0">
                <a:solidFill>
                  <a:schemeClr val="tx1"/>
                </a:solidFill>
                <a:latin typeface="Calibri Light" panose="020F0302020204030204" pitchFamily="34" charset="0"/>
                <a:hlinkClick r:id="rId7"/>
              </a:rPr>
              <a:t>Binarized</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Normed</a:t>
            </a:r>
            <a:r>
              <a:rPr lang="en-US" altLang="zh-CN" sz="1600" dirty="0" smtClean="0">
                <a:solidFill>
                  <a:schemeClr val="tx1"/>
                </a:solidFill>
                <a:latin typeface="Calibri Light" panose="020F0302020204030204" pitchFamily="34" charset="0"/>
                <a:hlinkClick r:id="rId7"/>
              </a:rPr>
              <a:t> Gradients for </a:t>
            </a:r>
            <a:r>
              <a:rPr lang="en-US" altLang="zh-CN" sz="1600" dirty="0" err="1" smtClean="0">
                <a:solidFill>
                  <a:schemeClr val="tx1"/>
                </a:solidFill>
                <a:latin typeface="Calibri Light" panose="020F0302020204030204" pitchFamily="34" charset="0"/>
                <a:hlinkClick r:id="rId7"/>
              </a:rPr>
              <a:t>Objectness</a:t>
            </a:r>
            <a:r>
              <a:rPr lang="en-US" altLang="zh-CN" sz="1600" dirty="0" smtClean="0">
                <a:solidFill>
                  <a:schemeClr val="tx1"/>
                </a:solidFill>
                <a:latin typeface="Calibri Light" panose="020F0302020204030204" pitchFamily="34" charset="0"/>
                <a:hlinkClick r:id="rId7"/>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3376176139"/>
      </p:ext>
    </p:extLst>
  </p:cSld>
  <p:clrMapOvr>
    <a:overrideClrMapping bg1="lt1" tx1="dk1" bg2="lt2" tx2="dk2" accent1="accent1" accent2="accent2" accent3="accent3" accent4="accent4" accent5="accent5" accent6="accent6" hlink="hlink" folHlink="folHlink"/>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sz="2800" dirty="0" smtClean="0"/>
              <a:t>Obtain high computational efficiency </a:t>
            </a:r>
          </a:p>
          <a:p>
            <a:pPr lvl="1"/>
            <a:endParaRPr lang="en-US" altLang="zh-CN" dirty="0" smtClean="0"/>
          </a:p>
          <a:p>
            <a:pPr lvl="1"/>
            <a:r>
              <a:rPr lang="en-US" altLang="zh-CN" dirty="0" smtClean="0"/>
              <a:t>The method can be easily involved in various applications</a:t>
            </a:r>
          </a:p>
          <a:p>
            <a:pPr lvl="1"/>
            <a:endParaRPr lang="en-US" altLang="zh-CN" dirty="0" smtClean="0"/>
          </a:p>
          <a:p>
            <a:pPr lvl="1"/>
            <a:r>
              <a:rPr lang="en-US" altLang="zh-CN" dirty="0" smtClean="0"/>
              <a:t>Especially for </a:t>
            </a:r>
            <a:r>
              <a:rPr lang="en-US" altLang="zh-CN" dirty="0" err="1" smtClean="0"/>
              <a:t>realtime</a:t>
            </a:r>
            <a:r>
              <a:rPr lang="en-US" altLang="zh-CN" dirty="0" smtClean="0"/>
              <a:t> and large-scale applications</a:t>
            </a:r>
          </a:p>
        </p:txBody>
      </p:sp>
      <p:sp>
        <p:nvSpPr>
          <p:cNvPr id="6"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15361" name="Picture 1" descr="C:\Users\haida2416\AppData\Roaming\Tencent\Users\2350686505\QQ\WinTemp\RichOle\J_VLX0{R~Y33LCC}~%8X@6T.png"/>
          <p:cNvPicPr>
            <a:picLocks noChangeAspect="1" noChangeArrowheads="1"/>
          </p:cNvPicPr>
          <p:nvPr/>
        </p:nvPicPr>
        <p:blipFill>
          <a:blip r:embed="rId5"/>
          <a:srcRect/>
          <a:stretch>
            <a:fillRect/>
          </a:stretch>
        </p:blipFill>
        <p:spPr bwMode="auto">
          <a:xfrm>
            <a:off x="857224" y="3214686"/>
            <a:ext cx="6643734" cy="1439765"/>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a:t>
            </a:r>
            <a:r>
              <a:rPr lang="en-US" dirty="0" smtClean="0"/>
              <a:t>Object detection</a:t>
            </a:r>
            <a:r>
              <a:rPr lang="en-US" altLang="zh-CN" dirty="0" smtClean="0"/>
              <a:t> </a:t>
            </a:r>
            <a:r>
              <a:rPr lang="zh-CN" altLang="en-US" dirty="0" smtClean="0"/>
              <a:t>：</a:t>
            </a:r>
            <a:endParaRPr lang="en-US" altLang="zh-CN" dirty="0" smtClean="0"/>
          </a:p>
          <a:p>
            <a:pPr lvl="1"/>
            <a:r>
              <a:rPr lang="en-US" sz="2000" dirty="0" smtClean="0"/>
              <a:t>Only solving the problem of a certain kind of target detection</a:t>
            </a:r>
          </a:p>
          <a:p>
            <a:pPr lvl="1"/>
            <a:r>
              <a:rPr lang="en-US" sz="2000" dirty="0" smtClean="0"/>
              <a:t>Detection accuracy is low</a:t>
            </a:r>
          </a:p>
          <a:p>
            <a:pPr lvl="1"/>
            <a:r>
              <a:rPr lang="en-US" sz="2000" dirty="0" smtClean="0"/>
              <a:t>The size of training </a:t>
            </a:r>
            <a:r>
              <a:rPr lang="en-US" sz="2000" dirty="0" err="1" smtClean="0"/>
              <a:t>dat</a:t>
            </a:r>
            <a:r>
              <a:rPr lang="en-US" sz="2000" dirty="0" smtClean="0"/>
              <a:t> set is difficult to determine</a:t>
            </a:r>
          </a:p>
          <a:p>
            <a:pPr lvl="1"/>
            <a:r>
              <a:rPr lang="en-US" sz="2000" dirty="0" smtClean="0"/>
              <a:t>Detection time is long</a:t>
            </a:r>
          </a:p>
        </p:txBody>
      </p:sp>
      <p:pic>
        <p:nvPicPr>
          <p:cNvPr id="5" name="内容占位符 3" descr="不知道啥来的.jpg"/>
          <p:cNvPicPr>
            <a:picLocks noChangeAspect="1"/>
          </p:cNvPicPr>
          <p:nvPr/>
        </p:nvPicPr>
        <p:blipFill>
          <a:blip r:embed="rId3"/>
          <a:stretch>
            <a:fillRect/>
          </a:stretch>
        </p:blipFill>
        <p:spPr>
          <a:xfrm>
            <a:off x="354269" y="2844399"/>
            <a:ext cx="2695575" cy="2581275"/>
          </a:xfrm>
          <a:prstGeom prst="rect">
            <a:avLst/>
          </a:prstGeom>
        </p:spPr>
      </p:pic>
      <p:pic>
        <p:nvPicPr>
          <p:cNvPr id="7" name="图片 6" descr="车的.jpg"/>
          <p:cNvPicPr>
            <a:picLocks noChangeAspect="1"/>
          </p:cNvPicPr>
          <p:nvPr/>
        </p:nvPicPr>
        <p:blipFill>
          <a:blip r:embed="rId4"/>
          <a:stretch>
            <a:fillRect/>
          </a:stretch>
        </p:blipFill>
        <p:spPr>
          <a:xfrm>
            <a:off x="6075901" y="2846442"/>
            <a:ext cx="2695575" cy="2562225"/>
          </a:xfrm>
          <a:prstGeom prst="rect">
            <a:avLst/>
          </a:prstGeom>
        </p:spPr>
      </p:pic>
      <p:pic>
        <p:nvPicPr>
          <p:cNvPr id="8" name="图片 7" descr="行人的.jpg"/>
          <p:cNvPicPr>
            <a:picLocks noChangeAspect="1"/>
          </p:cNvPicPr>
          <p:nvPr/>
        </p:nvPicPr>
        <p:blipFill>
          <a:blip r:embed="rId5"/>
          <a:stretch>
            <a:fillRect/>
          </a:stretch>
        </p:blipFill>
        <p:spPr>
          <a:xfrm>
            <a:off x="3205163" y="2838129"/>
            <a:ext cx="2733675" cy="2609850"/>
          </a:xfrm>
          <a:prstGeom prst="rect">
            <a:avLst/>
          </a:prstGeom>
        </p:spPr>
      </p:pic>
      <p:sp>
        <p:nvSpPr>
          <p:cNvPr id="9" name="左大括号 8"/>
          <p:cNvSpPr/>
          <p:nvPr/>
        </p:nvSpPr>
        <p:spPr>
          <a:xfrm rot="16200000">
            <a:off x="4370523" y="3441754"/>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0" name="矩形 9"/>
          <p:cNvSpPr/>
          <p:nvPr/>
        </p:nvSpPr>
        <p:spPr>
          <a:xfrm>
            <a:off x="1643042" y="6152642"/>
            <a:ext cx="6091518" cy="369332"/>
          </a:xfrm>
          <a:prstGeom prst="rect">
            <a:avLst/>
          </a:prstGeom>
        </p:spPr>
        <p:txBody>
          <a:bodyPr wrap="square">
            <a:spAutoFit/>
          </a:bodyPr>
          <a:lstStyle/>
          <a:p>
            <a:r>
              <a:rPr lang="en-US" altLang="zh-CN" dirty="0" smtClean="0">
                <a:latin typeface="Adobe Gothic Std B" pitchFamily="34" charset="-128"/>
                <a:ea typeface="Adobe Gothic Std B" pitchFamily="34" charset="-128"/>
              </a:rPr>
              <a:t>It is necessary to develop more powerful methods </a:t>
            </a:r>
            <a:endParaRPr lang="zh-CN" altLang="en-US" dirty="0">
              <a:latin typeface="Adobe Gothic Std B" pitchFamily="34" charset="-128"/>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Have good generalization ability to unseen object categories</a:t>
            </a:r>
          </a:p>
          <a:p>
            <a:pPr lvl="1"/>
            <a:r>
              <a:rPr lang="en-US" altLang="zh-CN" dirty="0" smtClean="0"/>
              <a:t>The proposals can be reused by many category specific detectors</a:t>
            </a:r>
          </a:p>
          <a:p>
            <a:pPr lvl="1"/>
            <a:r>
              <a:rPr lang="en-US" altLang="zh-CN" dirty="0" smtClean="0"/>
              <a:t>Greatly reduce the computation for each of them</a:t>
            </a:r>
          </a:p>
        </p:txBody>
      </p:sp>
      <p:sp>
        <p:nvSpPr>
          <p:cNvPr id="6"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13313" name="Picture 1" descr="C:\Users\haida2416\AppData\Roaming\Tencent\Users\2350686505\QQ\WinTemp\RichOle\(BGS0B_G@68467}7(EG273H.png"/>
          <p:cNvPicPr>
            <a:picLocks noChangeAspect="1" noChangeArrowheads="1"/>
          </p:cNvPicPr>
          <p:nvPr/>
        </p:nvPicPr>
        <p:blipFill>
          <a:blip r:embed="rId5"/>
          <a:srcRect/>
          <a:stretch>
            <a:fillRect/>
          </a:stretch>
        </p:blipFill>
        <p:spPr bwMode="auto">
          <a:xfrm>
            <a:off x="857224" y="2857496"/>
            <a:ext cx="7315200" cy="2447925"/>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3" name="Content Placeholder 2"/>
          <p:cNvSpPr>
            <a:spLocks noGrp="1"/>
          </p:cNvSpPr>
          <p:nvPr>
            <p:ph idx="1"/>
          </p:nvPr>
        </p:nvSpPr>
        <p:spPr>
          <a:xfrm>
            <a:off x="295835" y="789710"/>
            <a:ext cx="8733865" cy="5387254"/>
          </a:xfrm>
        </p:spPr>
        <p:txBody>
          <a:bodyPr>
            <a:normAutofit/>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a:p>
            <a:pPr lvl="1"/>
            <a:r>
              <a:rPr lang="en-US" dirty="0" smtClean="0"/>
              <a:t>A value to reflect how likely an image window covers an object of any category [PAMI 12 </a:t>
            </a:r>
            <a:r>
              <a:rPr lang="en-US" dirty="0" err="1" smtClean="0"/>
              <a:t>Alexe</a:t>
            </a:r>
            <a:r>
              <a:rPr lang="en-US" dirty="0" smtClean="0"/>
              <a:t> et. al.].</a:t>
            </a:r>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smtClean="0"/>
          </a:p>
        </p:txBody>
      </p:sp>
      <p:grpSp>
        <p:nvGrpSpPr>
          <p:cNvPr id="4" name="Group 4"/>
          <p:cNvGrpSpPr/>
          <p:nvPr/>
        </p:nvGrpSpPr>
        <p:grpSpPr>
          <a:xfrm>
            <a:off x="2381780" y="2012053"/>
            <a:ext cx="4090926" cy="2902278"/>
            <a:chOff x="460359" y="960451"/>
            <a:chExt cx="6205185" cy="4650165"/>
          </a:xfrm>
        </p:grpSpPr>
        <p:graphicFrame>
          <p:nvGraphicFramePr>
            <p:cNvPr id="6" name="Content Placeholder 5"/>
            <p:cNvGraphicFramePr>
              <a:graphicFrameLocks noChangeAspect="1"/>
            </p:cNvGraphicFramePr>
            <p:nvPr>
              <p:extLst>
                <p:ext uri="{D42A27DB-BD31-4B8C-83A1-F6EECF244321}">
                  <p14:modId xmlns:p14="http://schemas.microsoft.com/office/powerpoint/2010/main" val="1673200335"/>
                </p:ext>
              </p:extLst>
            </p:nvPr>
          </p:nvGraphicFramePr>
          <p:xfrm>
            <a:off x="460359" y="960451"/>
            <a:ext cx="6205185" cy="4650165"/>
          </p:xfrm>
          <a:graphic>
            <a:graphicData uri="http://schemas.openxmlformats.org/presentationml/2006/ole">
              <mc:AlternateContent xmlns:mc="http://schemas.openxmlformats.org/markup-compatibility/2006">
                <mc:Choice xmlns:v="urn:schemas-microsoft-com:vml" Requires="v">
                  <p:oleObj spid="_x0000_s514052" name="Visio" r:id="rId4" imgW="4886155" imgH="3667225" progId="">
                    <p:embed/>
                  </p:oleObj>
                </mc:Choice>
                <mc:Fallback>
                  <p:oleObj name="Visio" r:id="rId4" imgW="4886155" imgH="366722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59" y="960451"/>
                          <a:ext cx="6205185" cy="4650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1852361" y="1086072"/>
              <a:ext cx="619557" cy="6117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0383" y="2001975"/>
              <a:ext cx="4910313" cy="12597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71920" y="2736639"/>
              <a:ext cx="636927" cy="108001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37656" y="2926552"/>
              <a:ext cx="1065750" cy="25575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52361" y="3816657"/>
              <a:ext cx="392971"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383" y="4662740"/>
              <a:ext cx="956323"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圆角矩形 7"/>
          <p:cNvSpPr/>
          <p:nvPr/>
        </p:nvSpPr>
        <p:spPr>
          <a:xfrm>
            <a:off x="176941" y="5143512"/>
            <a:ext cx="8754258" cy="120986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6"/>
              </a:buBlip>
            </a:pPr>
            <a:r>
              <a:rPr lang="en-US" altLang="zh-CN" sz="1600" dirty="0" smtClean="0">
                <a:solidFill>
                  <a:schemeClr val="tx1"/>
                </a:solidFill>
                <a:latin typeface="Calibri Light" panose="020F0302020204030204" pitchFamily="34" charset="0"/>
                <a:hlinkClick r:id="rId7"/>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6"/>
              </a:buBlip>
            </a:pPr>
            <a:r>
              <a:rPr lang="en-US" sz="1600" dirty="0" smtClean="0">
                <a:solidFill>
                  <a:schemeClr val="tx1"/>
                </a:solidFill>
                <a:latin typeface="Calibri Light" panose="020F0302020204030204" pitchFamily="34" charset="0"/>
                <a:hlinkClick r:id="rId7"/>
              </a:rPr>
              <a:t>Measuring the </a:t>
            </a:r>
            <a:r>
              <a:rPr lang="en-US" sz="1600" dirty="0" err="1" smtClean="0">
                <a:solidFill>
                  <a:schemeClr val="tx1"/>
                </a:solidFill>
                <a:latin typeface="Calibri Light" panose="020F0302020204030204" pitchFamily="34" charset="0"/>
                <a:hlinkClick r:id="rId7"/>
              </a:rPr>
              <a:t>objectness</a:t>
            </a:r>
            <a:r>
              <a:rPr lang="en-US" sz="1600" dirty="0" smtClean="0">
                <a:solidFill>
                  <a:schemeClr val="tx1"/>
                </a:solidFill>
                <a:latin typeface="Calibri Light" panose="020F0302020204030204" pitchFamily="34" charset="0"/>
                <a:hlinkClick r:id="rId7"/>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6"/>
              </a:buBlip>
            </a:pPr>
            <a:r>
              <a:rPr lang="en-US" altLang="zh-CN" sz="1600" dirty="0" smtClean="0">
                <a:solidFill>
                  <a:schemeClr val="tx1"/>
                </a:solidFill>
                <a:latin typeface="Calibri Light" panose="020F0302020204030204" pitchFamily="34" charset="0"/>
                <a:hlinkClick r:id="rId8"/>
              </a:rPr>
              <a:t>BING: </a:t>
            </a:r>
            <a:r>
              <a:rPr lang="en-US" altLang="zh-CN" sz="1600" dirty="0" err="1" smtClean="0">
                <a:solidFill>
                  <a:schemeClr val="tx1"/>
                </a:solidFill>
                <a:latin typeface="Calibri Light" panose="020F0302020204030204" pitchFamily="34" charset="0"/>
                <a:hlinkClick r:id="rId8"/>
              </a:rPr>
              <a:t>Binarized</a:t>
            </a:r>
            <a:r>
              <a:rPr lang="en-US" altLang="zh-CN" sz="1600" dirty="0" smtClean="0">
                <a:solidFill>
                  <a:schemeClr val="tx1"/>
                </a:solidFill>
                <a:latin typeface="Calibri Light" panose="020F0302020204030204" pitchFamily="34" charset="0"/>
                <a:hlinkClick r:id="rId8"/>
              </a:rPr>
              <a:t> </a:t>
            </a:r>
            <a:r>
              <a:rPr lang="en-US" altLang="zh-CN" sz="1600" dirty="0" err="1" smtClean="0">
                <a:solidFill>
                  <a:schemeClr val="tx1"/>
                </a:solidFill>
                <a:latin typeface="Calibri Light" panose="020F0302020204030204" pitchFamily="34" charset="0"/>
                <a:hlinkClick r:id="rId8"/>
              </a:rPr>
              <a:t>Normed</a:t>
            </a:r>
            <a:r>
              <a:rPr lang="en-US" altLang="zh-CN" sz="1600" dirty="0" smtClean="0">
                <a:solidFill>
                  <a:schemeClr val="tx1"/>
                </a:solidFill>
                <a:latin typeface="Calibri Light" panose="020F0302020204030204" pitchFamily="34" charset="0"/>
                <a:hlinkClick r:id="rId8"/>
              </a:rPr>
              <a:t> Gradients for </a:t>
            </a:r>
            <a:r>
              <a:rPr lang="en-US" altLang="zh-CN" sz="1600" dirty="0" err="1" smtClean="0">
                <a:solidFill>
                  <a:schemeClr val="tx1"/>
                </a:solidFill>
                <a:latin typeface="Calibri Light" panose="020F0302020204030204" pitchFamily="34" charset="0"/>
                <a:hlinkClick r:id="rId8"/>
              </a:rPr>
              <a:t>Objectness</a:t>
            </a:r>
            <a:r>
              <a:rPr lang="en-US" altLang="zh-CN" sz="1600" dirty="0" smtClean="0">
                <a:solidFill>
                  <a:schemeClr val="tx1"/>
                </a:solidFill>
                <a:latin typeface="Calibri Light" panose="020F0302020204030204" pitchFamily="34" charset="0"/>
                <a:hlinkClick r:id="rId8"/>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117942778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5"/>
          <p:cNvGraphicFramePr>
            <a:graphicFrameLocks noChangeAspect="1"/>
          </p:cNvGraphicFramePr>
          <p:nvPr>
            <p:extLst>
              <p:ext uri="{D42A27DB-BD31-4B8C-83A1-F6EECF244321}">
                <p14:modId xmlns:p14="http://schemas.microsoft.com/office/powerpoint/2010/main" val="1119277290"/>
              </p:ext>
            </p:extLst>
          </p:nvPr>
        </p:nvGraphicFramePr>
        <p:xfrm>
          <a:off x="1368568" y="984271"/>
          <a:ext cx="6205184" cy="4650163"/>
        </p:xfrm>
        <a:graphic>
          <a:graphicData uri="http://schemas.openxmlformats.org/presentationml/2006/ole">
            <mc:AlternateContent xmlns:mc="http://schemas.openxmlformats.org/markup-compatibility/2006">
              <mc:Choice xmlns:v="urn:schemas-microsoft-com:vml" Requires="v">
                <p:oleObj spid="_x0000_s510980" name="Visio" r:id="rId5" imgW="4886155" imgH="3667225" progId="">
                  <p:embed/>
                </p:oleObj>
              </mc:Choice>
              <mc:Fallback>
                <p:oleObj name="Visio" r:id="rId5" imgW="4886155" imgH="366722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568" y="984271"/>
                        <a:ext cx="6205184" cy="465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467797" y="1096144"/>
            <a:ext cx="970211" cy="192627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66251" y="1096144"/>
            <a:ext cx="727598" cy="15322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66251" y="1096145"/>
            <a:ext cx="2643458" cy="86791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endParaRPr lang="en-US" dirty="0" smtClean="0"/>
          </a:p>
          <a:p>
            <a:endParaRPr lang="en-US" dirty="0"/>
          </a:p>
        </p:txBody>
      </p:sp>
      <p:sp>
        <p:nvSpPr>
          <p:cNvPr id="10" name="圆角矩形 7"/>
          <p:cNvSpPr/>
          <p:nvPr/>
        </p:nvSpPr>
        <p:spPr>
          <a:xfrm>
            <a:off x="295834" y="5855493"/>
            <a:ext cx="8516472" cy="64294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7"/>
              </a:buBlip>
            </a:pPr>
            <a:r>
              <a:rPr lang="en-US" altLang="zh-CN" sz="1600" dirty="0" smtClean="0">
                <a:solidFill>
                  <a:schemeClr val="tx1"/>
                </a:solidFill>
                <a:latin typeface="Calibri Light" panose="020F0302020204030204" pitchFamily="34" charset="0"/>
                <a:hlinkClick r:id="rId8"/>
              </a:rPr>
              <a:t>BING: </a:t>
            </a:r>
            <a:r>
              <a:rPr lang="en-US" altLang="zh-CN" sz="1600" dirty="0" err="1" smtClean="0">
                <a:solidFill>
                  <a:schemeClr val="tx1"/>
                </a:solidFill>
                <a:latin typeface="Calibri Light" panose="020F0302020204030204" pitchFamily="34" charset="0"/>
                <a:hlinkClick r:id="rId8"/>
              </a:rPr>
              <a:t>Binarized</a:t>
            </a:r>
            <a:r>
              <a:rPr lang="en-US" altLang="zh-CN" sz="1600" dirty="0" smtClean="0">
                <a:solidFill>
                  <a:schemeClr val="tx1"/>
                </a:solidFill>
                <a:latin typeface="Calibri Light" panose="020F0302020204030204" pitchFamily="34" charset="0"/>
                <a:hlinkClick r:id="rId8"/>
              </a:rPr>
              <a:t> </a:t>
            </a:r>
            <a:r>
              <a:rPr lang="en-US" altLang="zh-CN" sz="1600" dirty="0" err="1" smtClean="0">
                <a:solidFill>
                  <a:schemeClr val="tx1"/>
                </a:solidFill>
                <a:latin typeface="Calibri Light" panose="020F0302020204030204" pitchFamily="34" charset="0"/>
                <a:hlinkClick r:id="rId8"/>
              </a:rPr>
              <a:t>Normed</a:t>
            </a:r>
            <a:r>
              <a:rPr lang="en-US" altLang="zh-CN" sz="1600" dirty="0" smtClean="0">
                <a:solidFill>
                  <a:schemeClr val="tx1"/>
                </a:solidFill>
                <a:latin typeface="Calibri Light" panose="020F0302020204030204" pitchFamily="34" charset="0"/>
                <a:hlinkClick r:id="rId8"/>
              </a:rPr>
              <a:t> Gradients for </a:t>
            </a:r>
            <a:r>
              <a:rPr lang="en-US" altLang="zh-CN" sz="1600" dirty="0" err="1" smtClean="0">
                <a:solidFill>
                  <a:schemeClr val="tx1"/>
                </a:solidFill>
                <a:latin typeface="Calibri Light" panose="020F0302020204030204" pitchFamily="34" charset="0"/>
                <a:hlinkClick r:id="rId8"/>
              </a:rPr>
              <a:t>Objectness</a:t>
            </a:r>
            <a:r>
              <a:rPr lang="en-US" altLang="zh-CN" sz="1600" dirty="0" smtClean="0">
                <a:solidFill>
                  <a:schemeClr val="tx1"/>
                </a:solidFill>
                <a:latin typeface="Calibri Light" panose="020F0302020204030204" pitchFamily="34" charset="0"/>
                <a:hlinkClick r:id="rId8"/>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1168174825"/>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3.61111E-6 -4.81481E-6 L 0.58056 0.00278 L 0.58056 0.06621 L 0.00174 0.06204 C 0.00157 0.0845 0.00139 0.10718 0.00105 0.12963 L 0.57848 0.13125 L 0.57848 0.19885 L 0.00243 0.19283 L 0.00243 0.25556 L 0.00313 0.26528 L 0.57778 0.27755 L 0.57778 0.35417 L 0.00382 0.34491 L 0.00452 0.4125 L 0.57778 0.41852 L 0.57778 0.41875 " pathEditMode="relative" rAng="0" ptsTypes="AAAAAAAAAAAAAAAA">
                                      <p:cBhvr>
                                        <p:cTn id="8" dur="2000" fill="hold"/>
                                        <p:tgtEl>
                                          <p:spTgt spid="13"/>
                                        </p:tgtEl>
                                        <p:attrNameLst>
                                          <p:attrName>ppt_x</p:attrName>
                                          <p:attrName>ppt_y</p:attrName>
                                        </p:attrNameLst>
                                      </p:cBhvr>
                                      <p:rCtr x="29028" y="20926"/>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grpId="2"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1.66667E-6 -1.48148E-6 L 0.55261 0.00023 C 0.55226 0.01921 0.55209 0.0382 0.55191 0.05695 L 0.00018 0.05301 L 0.00087 0.11343 L 0.54913 0.11343 L 0.55052 0.1757 L 0.00226 0.16921 L 0.00156 0.22917 L 0.54861 0.2419 C 0.54861 0.26227 0.54879 0.28287 0.54913 0.30347 L 0.00156 0.29699 L 0.00295 0.36158 L 0.54913 0.36736 " pathEditMode="relative" rAng="0" ptsTypes="AAAAAAAAAAAAAA">
                                      <p:cBhvr>
                                        <p:cTn id="15" dur="2000" fill="hold"/>
                                        <p:tgtEl>
                                          <p:spTgt spid="12"/>
                                        </p:tgtEl>
                                        <p:attrNameLst>
                                          <p:attrName>ppt_x</p:attrName>
                                          <p:attrName>ppt_y</p:attrName>
                                        </p:attrNameLst>
                                      </p:cBhvr>
                                      <p:rCtr x="27622" y="18356"/>
                                    </p:animMotion>
                                  </p:childTnLst>
                                </p:cTn>
                              </p:par>
                            </p:childTnLst>
                          </p:cTn>
                        </p:par>
                        <p:par>
                          <p:cTn id="16" fill="hold">
                            <p:stCondLst>
                              <p:cond delay="4000"/>
                            </p:stCondLst>
                            <p:childTnLst>
                              <p:par>
                                <p:cTn id="17" presetID="1" presetClass="exit"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1.11111E-6 3.33333E-6 L 0.36771 0.00162 L 0.3684 0.08889 L 0.00452 0.08796 L 0.0066 0.175 L 0.36702 0.17407 L 0.36771 0.25926 L 0.0066 0.25717 L 0.00868 0.34421 L 0.36702 0.35023 L 0.36702 0.44467 L 0.01077 0.43541 L 0.01146 0.51759 L 0.36979 0.52152 L 0.36979 0.52199 " pathEditMode="relative" rAng="0" ptsTypes="AAAAAAAAAAAAAAA">
                                      <p:cBhvr>
                                        <p:cTn id="22" dur="2000" fill="hold"/>
                                        <p:tgtEl>
                                          <p:spTgt spid="14"/>
                                        </p:tgtEl>
                                        <p:attrNameLst>
                                          <p:attrName>ppt_x</p:attrName>
                                          <p:attrName>ppt_y</p:attrName>
                                        </p:attrNameLst>
                                      </p:cBhvr>
                                      <p:rCtr x="18490" y="26088"/>
                                    </p:animMotion>
                                  </p:childTnLst>
                                </p:cTn>
                              </p:par>
                            </p:childTnLst>
                          </p:cTn>
                        </p:par>
                        <p:par>
                          <p:cTn id="23" fill="hold">
                            <p:stCondLst>
                              <p:cond delay="6000"/>
                            </p:stCondLst>
                            <p:childTnLst>
                              <p:par>
                                <p:cTn id="24" presetID="1" presetClass="exit" presetSubtype="0" fill="hold" grpId="2" nodeType="after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4" grpId="0" animBg="1"/>
      <p:bldP spid="14" grpId="1" animBg="1"/>
      <p:bldP spid="14"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7"/>
          <p:cNvGrpSpPr/>
          <p:nvPr/>
        </p:nvGrpSpPr>
        <p:grpSpPr>
          <a:xfrm>
            <a:off x="1368568" y="984271"/>
            <a:ext cx="6205184" cy="4650163"/>
            <a:chOff x="1368568" y="984271"/>
            <a:chExt cx="6205184" cy="4650163"/>
          </a:xfrm>
        </p:grpSpPr>
        <p:graphicFrame>
          <p:nvGraphicFramePr>
            <p:cNvPr id="9" name="Content Placeholder 5"/>
            <p:cNvGraphicFramePr>
              <a:graphicFrameLocks noChangeAspect="1"/>
            </p:cNvGraphicFramePr>
            <p:nvPr>
              <p:extLst>
                <p:ext uri="{D42A27DB-BD31-4B8C-83A1-F6EECF244321}">
                  <p14:modId xmlns:p14="http://schemas.microsoft.com/office/powerpoint/2010/main" val="490708535"/>
                </p:ext>
              </p:extLst>
            </p:nvPr>
          </p:nvGraphicFramePr>
          <p:xfrm>
            <a:off x="1368568" y="984271"/>
            <a:ext cx="6205184" cy="4650163"/>
          </p:xfrm>
          <a:graphic>
            <a:graphicData uri="http://schemas.openxmlformats.org/presentationml/2006/ole">
              <mc:AlternateContent xmlns:mc="http://schemas.openxmlformats.org/markup-compatibility/2006">
                <mc:Choice xmlns:v="urn:schemas-microsoft-com:vml" Requires="v">
                  <p:oleObj spid="_x0000_s512004" name="Visio" r:id="rId5" imgW="4886155" imgH="3667225" progId="">
                    <p:embed/>
                  </p:oleObj>
                </mc:Choice>
                <mc:Fallback>
                  <p:oleObj name="Visio" r:id="rId5" imgW="4886155" imgH="366722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568" y="984271"/>
                          <a:ext cx="6205184" cy="465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2760570" y="1109893"/>
              <a:ext cx="619558" cy="6117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98591" y="2025797"/>
              <a:ext cx="4910314" cy="12597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80128" y="2760460"/>
              <a:ext cx="636926" cy="108001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45865" y="2985601"/>
              <a:ext cx="1065750" cy="25575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60569" y="3840478"/>
              <a:ext cx="392971"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98591" y="4686561"/>
              <a:ext cx="956322"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20"/>
          <p:cNvGrpSpPr/>
          <p:nvPr/>
        </p:nvGrpSpPr>
        <p:grpSpPr>
          <a:xfrm>
            <a:off x="2407454" y="5649919"/>
            <a:ext cx="3518745" cy="923330"/>
            <a:chOff x="2407454" y="5649919"/>
            <a:chExt cx="3518745" cy="923330"/>
          </a:xfrm>
        </p:grpSpPr>
        <p:sp>
          <p:nvSpPr>
            <p:cNvPr id="18" name="Rectangle 17"/>
            <p:cNvSpPr/>
            <p:nvPr/>
          </p:nvSpPr>
          <p:spPr>
            <a:xfrm>
              <a:off x="2407454" y="5910934"/>
              <a:ext cx="494918" cy="5145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87370" y="5907393"/>
              <a:ext cx="483790" cy="51455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31281" y="5912914"/>
              <a:ext cx="494918" cy="50903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10294" y="5649919"/>
              <a:ext cx="1973617" cy="923330"/>
            </a:xfrm>
            <a:prstGeom prst="rect">
              <a:avLst/>
            </a:prstGeom>
            <a:noFill/>
          </p:spPr>
          <p:txBody>
            <a:bodyPr wrap="none" rtlCol="0">
              <a:spAutoFit/>
            </a:bodyPr>
            <a:lstStyle/>
            <a:p>
              <a:r>
                <a:rPr lang="en-US" sz="5400" dirty="0" smtClean="0"/>
                <a:t>&gt;       &gt;</a:t>
              </a:r>
              <a:endParaRPr lang="en-US" sz="5400" dirty="0"/>
            </a:p>
          </p:txBody>
        </p:sp>
      </p:grpSp>
    </p:spTree>
    <p:extLst>
      <p:ext uri="{BB962C8B-B14F-4D97-AF65-F5344CB8AC3E}">
        <p14:creationId xmlns:p14="http://schemas.microsoft.com/office/powerpoint/2010/main" val="2326274550"/>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object?</a:t>
            </a:r>
            <a:endParaRPr lang="en-US" dirty="0"/>
          </a:p>
        </p:txBody>
      </p:sp>
      <p:sp>
        <p:nvSpPr>
          <p:cNvPr id="3" name="Content Placeholder 2"/>
          <p:cNvSpPr>
            <a:spLocks noGrp="1"/>
          </p:cNvSpPr>
          <p:nvPr>
            <p:ph idx="1"/>
          </p:nvPr>
        </p:nvSpPr>
        <p:spPr/>
        <p:txBody>
          <a:bodyPr>
            <a:normAutofit/>
          </a:bodyPr>
          <a:lstStyle/>
          <a:p>
            <a:r>
              <a:rPr lang="en-US" altLang="zh-CN" dirty="0" smtClean="0"/>
              <a:t>We argue that any object has at least one of three distinctive characteristics:</a:t>
            </a:r>
          </a:p>
          <a:p>
            <a:pPr lvl="1"/>
            <a:r>
              <a:rPr lang="en-US" altLang="zh-CN" dirty="0" smtClean="0"/>
              <a:t> (a) a well-defined closed boundary in space.</a:t>
            </a:r>
          </a:p>
          <a:p>
            <a:pPr lvl="1"/>
            <a:r>
              <a:rPr lang="en-US" altLang="zh-CN" dirty="0" smtClean="0"/>
              <a:t> (b) a different appearance from their surroundings.</a:t>
            </a:r>
          </a:p>
          <a:p>
            <a:pPr lvl="1"/>
            <a:r>
              <a:rPr lang="en-US" altLang="zh-CN" dirty="0" smtClean="0"/>
              <a:t> (c) sometimes it is unique within the image and stands out as salient.</a:t>
            </a:r>
          </a:p>
          <a:p>
            <a:pPr lvl="1"/>
            <a:r>
              <a:rPr lang="en-US" altLang="zh-CN" dirty="0" smtClean="0"/>
              <a:t>Many objects have several of these characteristics at the same time.</a:t>
            </a:r>
            <a:endParaRPr lang="en-US" altLang="zh-CN" dirty="0"/>
          </a:p>
        </p:txBody>
      </p:sp>
      <p:sp>
        <p:nvSpPr>
          <p:cNvPr id="4" name="圆角矩形 7"/>
          <p:cNvSpPr/>
          <p:nvPr/>
        </p:nvSpPr>
        <p:spPr>
          <a:xfrm>
            <a:off x="295835" y="5797932"/>
            <a:ext cx="8516472" cy="77433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5" name="图片 4" descr="untitled.png"/>
          <p:cNvPicPr>
            <a:picLocks noChangeAspect="1"/>
          </p:cNvPicPr>
          <p:nvPr/>
        </p:nvPicPr>
        <p:blipFill>
          <a:blip r:embed="rId5"/>
          <a:stretch>
            <a:fillRect/>
          </a:stretch>
        </p:blipFill>
        <p:spPr>
          <a:xfrm>
            <a:off x="1285852" y="3929066"/>
            <a:ext cx="6693385" cy="1868866"/>
          </a:xfrm>
          <a:prstGeom prst="rect">
            <a:avLst/>
          </a:prstGeom>
        </p:spPr>
      </p:pic>
    </p:spTree>
    <p:extLst>
      <p:ext uri="{BB962C8B-B14F-4D97-AF65-F5344CB8AC3E}">
        <p14:creationId xmlns:p14="http://schemas.microsoft.com/office/powerpoint/2010/main" val="269339133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altLang="zh-CN" sz="2800" dirty="0" smtClean="0"/>
              <a:t>What is an object ? </a:t>
            </a:r>
            <a:r>
              <a:rPr lang="en-US" altLang="zh-CN" sz="2800" dirty="0" smtClean="0">
                <a:solidFill>
                  <a:srgbClr val="FF0000"/>
                </a:solidFill>
              </a:rPr>
              <a:t>(Demo)</a:t>
            </a:r>
            <a:endParaRPr lang="en-US" altLang="zh-CN" sz="2800" dirty="0" smtClean="0"/>
          </a:p>
          <a:p>
            <a:pPr lvl="1"/>
            <a:r>
              <a:rPr lang="en-US" altLang="zh-CN" dirty="0" smtClean="0"/>
              <a:t>This measure combines in a Bayesian framework several image cues based on the above characteristics.</a:t>
            </a:r>
          </a:p>
          <a:p>
            <a:pPr lvl="1"/>
            <a:r>
              <a:rPr lang="en-US" altLang="zh-CN" dirty="0" smtClean="0"/>
              <a:t>The combined </a:t>
            </a:r>
            <a:r>
              <a:rPr lang="en-US" altLang="zh-CN" dirty="0" err="1" smtClean="0"/>
              <a:t>objectness</a:t>
            </a:r>
            <a:r>
              <a:rPr lang="en-US" altLang="zh-CN" dirty="0" smtClean="0"/>
              <a:t> measure performs better than any cue alone.</a:t>
            </a:r>
          </a:p>
          <a:p>
            <a:pPr lvl="1"/>
            <a:r>
              <a:rPr lang="en-US" altLang="zh-CN" dirty="0" err="1" smtClean="0"/>
              <a:t>Objectness</a:t>
            </a:r>
            <a:r>
              <a:rPr lang="en-US" altLang="zh-CN" dirty="0" smtClean="0"/>
              <a:t> can be used as a location prior for modern class-specific object detectors.</a:t>
            </a:r>
          </a:p>
        </p:txBody>
      </p:sp>
      <p:pic>
        <p:nvPicPr>
          <p:cNvPr id="4" name="Picture 3"/>
          <p:cNvPicPr>
            <a:picLocks noChangeAspect="1"/>
          </p:cNvPicPr>
          <p:nvPr/>
        </p:nvPicPr>
        <p:blipFill>
          <a:blip r:embed="rId3"/>
          <a:stretch>
            <a:fillRect/>
          </a:stretch>
        </p:blipFill>
        <p:spPr>
          <a:xfrm>
            <a:off x="1571604" y="3627437"/>
            <a:ext cx="5929354" cy="1849248"/>
          </a:xfrm>
          <a:prstGeom prst="rect">
            <a:avLst/>
          </a:prstGeom>
        </p:spPr>
      </p:pic>
      <p:sp>
        <p:nvSpPr>
          <p:cNvPr id="7"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Multiscale</a:t>
            </a:r>
            <a:r>
              <a:rPr lang="en-US" altLang="zh-CN" dirty="0" smtClean="0"/>
              <a:t> Saliency (MS)</a:t>
            </a:r>
          </a:p>
          <a:p>
            <a:pPr lvl="1"/>
            <a:r>
              <a:rPr lang="en-US" altLang="zh-CN" sz="2000" dirty="0" smtClean="0"/>
              <a:t>Success: Having multi-scale saliency maps is important for finding more</a:t>
            </a:r>
            <a:r>
              <a:rPr lang="zh-CN" altLang="en-US" sz="2000" dirty="0" smtClean="0"/>
              <a:t> </a:t>
            </a:r>
            <a:r>
              <a:rPr lang="en-US" altLang="zh-CN" sz="2000" dirty="0" smtClean="0"/>
              <a:t>objects in challenging datasets.</a:t>
            </a:r>
          </a:p>
          <a:p>
            <a:pPr lvl="1"/>
            <a:r>
              <a:rPr lang="en-US" altLang="zh-CN" sz="2000" dirty="0" smtClean="0"/>
              <a:t>Failure: The numerous cars in the original image are not salient at any scale.</a:t>
            </a:r>
            <a:endParaRPr lang="zh-CN" altLang="en-US" sz="2000" dirty="0" smtClean="0"/>
          </a:p>
        </p:txBody>
      </p:sp>
      <p:pic>
        <p:nvPicPr>
          <p:cNvPr id="6" name="Picture 2"/>
          <p:cNvPicPr>
            <a:picLocks noChangeAspect="1" noChangeArrowheads="1"/>
          </p:cNvPicPr>
          <p:nvPr/>
        </p:nvPicPr>
        <p:blipFill>
          <a:blip r:embed="rId3"/>
          <a:srcRect/>
          <a:stretch>
            <a:fillRect/>
          </a:stretch>
        </p:blipFill>
        <p:spPr bwMode="auto">
          <a:xfrm>
            <a:off x="1643042" y="2500306"/>
            <a:ext cx="1857388" cy="1190105"/>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3500429" y="2500309"/>
            <a:ext cx="1857388" cy="1190105"/>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5357817" y="2500307"/>
            <a:ext cx="1864272" cy="1190107"/>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srcRect/>
          <a:stretch>
            <a:fillRect/>
          </a:stretch>
        </p:blipFill>
        <p:spPr bwMode="auto">
          <a:xfrm>
            <a:off x="1643041" y="3690411"/>
            <a:ext cx="1857388" cy="1331055"/>
          </a:xfrm>
          <a:prstGeom prst="rect">
            <a:avLst/>
          </a:prstGeom>
          <a:noFill/>
          <a:ln w="9525">
            <a:noFill/>
            <a:miter lim="800000"/>
            <a:headEnd/>
            <a:tailEnd/>
          </a:ln>
          <a:effectLst/>
        </p:spPr>
      </p:pic>
      <p:pic>
        <p:nvPicPr>
          <p:cNvPr id="11" name="Picture 6"/>
          <p:cNvPicPr>
            <a:picLocks noChangeAspect="1" noChangeArrowheads="1"/>
          </p:cNvPicPr>
          <p:nvPr/>
        </p:nvPicPr>
        <p:blipFill>
          <a:blip r:embed="rId7"/>
          <a:srcRect/>
          <a:stretch>
            <a:fillRect/>
          </a:stretch>
        </p:blipFill>
        <p:spPr bwMode="auto">
          <a:xfrm>
            <a:off x="3500430" y="3690414"/>
            <a:ext cx="1857387" cy="1326062"/>
          </a:xfrm>
          <a:prstGeom prst="rect">
            <a:avLst/>
          </a:prstGeom>
          <a:noFill/>
          <a:ln w="9525">
            <a:noFill/>
            <a:miter lim="800000"/>
            <a:headEnd/>
            <a:tailEnd/>
          </a:ln>
          <a:effectLst/>
        </p:spPr>
      </p:pic>
      <p:pic>
        <p:nvPicPr>
          <p:cNvPr id="12" name="Picture 7"/>
          <p:cNvPicPr>
            <a:picLocks noChangeAspect="1" noChangeArrowheads="1"/>
          </p:cNvPicPr>
          <p:nvPr/>
        </p:nvPicPr>
        <p:blipFill>
          <a:blip r:embed="rId8"/>
          <a:srcRect/>
          <a:stretch>
            <a:fillRect/>
          </a:stretch>
        </p:blipFill>
        <p:spPr bwMode="auto">
          <a:xfrm>
            <a:off x="5357817" y="3690411"/>
            <a:ext cx="1864271" cy="1326063"/>
          </a:xfrm>
          <a:prstGeom prst="rect">
            <a:avLst/>
          </a:prstGeom>
          <a:noFill/>
          <a:ln w="9525">
            <a:noFill/>
            <a:miter lim="800000"/>
            <a:headEnd/>
            <a:tailEnd/>
          </a:ln>
          <a:effectLst/>
        </p:spPr>
      </p:pic>
      <p:sp>
        <p:nvSpPr>
          <p:cNvPr id="13" name="圆角矩形 7"/>
          <p:cNvSpPr/>
          <p:nvPr/>
        </p:nvSpPr>
        <p:spPr>
          <a:xfrm>
            <a:off x="176941" y="5873854"/>
            <a:ext cx="8754258" cy="60621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9"/>
              </a:buBlip>
            </a:pPr>
            <a:r>
              <a:rPr lang="en-US" altLang="zh-CN" sz="1600" dirty="0" smtClean="0">
                <a:solidFill>
                  <a:schemeClr val="tx1"/>
                </a:solidFill>
                <a:latin typeface="Calibri Light" panose="020F0302020204030204" pitchFamily="34" charset="0"/>
                <a:hlinkClick r:id="rId10"/>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9"/>
              </a:buBlip>
            </a:pPr>
            <a:r>
              <a:rPr lang="en-US" sz="1600" dirty="0" smtClean="0">
                <a:solidFill>
                  <a:schemeClr val="tx1"/>
                </a:solidFill>
                <a:latin typeface="Calibri Light" panose="020F0302020204030204" pitchFamily="34" charset="0"/>
                <a:hlinkClick r:id="rId10"/>
              </a:rPr>
              <a:t>Measuring the </a:t>
            </a:r>
            <a:r>
              <a:rPr lang="en-US" sz="1600" dirty="0" err="1" smtClean="0">
                <a:solidFill>
                  <a:schemeClr val="tx1"/>
                </a:solidFill>
                <a:latin typeface="Calibri Light" panose="020F0302020204030204" pitchFamily="34" charset="0"/>
                <a:hlinkClick r:id="rId10"/>
              </a:rPr>
              <a:t>objectness</a:t>
            </a:r>
            <a:r>
              <a:rPr lang="en-US" sz="1600" dirty="0" smtClean="0">
                <a:solidFill>
                  <a:schemeClr val="tx1"/>
                </a:solidFill>
                <a:latin typeface="Calibri Light" panose="020F0302020204030204" pitchFamily="34" charset="0"/>
                <a:hlinkClick r:id="rId10"/>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5681" name="Picture 1" descr="C:\Users\haida2416\AppData\Roaming\Tencent\Users\2350686505\QQ\WinTemp\RichOle\T$M${6JZR8E(922KG}}3~%C.png"/>
          <p:cNvPicPr>
            <a:picLocks noChangeAspect="1" noChangeArrowheads="1"/>
          </p:cNvPicPr>
          <p:nvPr/>
        </p:nvPicPr>
        <p:blipFill>
          <a:blip r:embed="rId11"/>
          <a:srcRect/>
          <a:stretch>
            <a:fillRect/>
          </a:stretch>
        </p:blipFill>
        <p:spPr bwMode="auto">
          <a:xfrm>
            <a:off x="1857356" y="5161120"/>
            <a:ext cx="5000631" cy="712734"/>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Color Contrast (CC) </a:t>
            </a:r>
            <a:r>
              <a:rPr lang="en-US" altLang="zh-CN" dirty="0" smtClean="0">
                <a:solidFill>
                  <a:srgbClr val="FF0000"/>
                </a:solidFill>
              </a:rPr>
              <a:t>(Demo)</a:t>
            </a:r>
            <a:endParaRPr lang="en-US" altLang="zh-CN" dirty="0" smtClean="0"/>
          </a:p>
          <a:p>
            <a:pPr lvl="1"/>
            <a:r>
              <a:rPr lang="en-US" altLang="zh-CN" sz="2000" dirty="0" smtClean="0"/>
              <a:t>Success: the windows containing the objects (cyan) have high color contrast with their surrounding ring (yellow) in images (a) and (b). </a:t>
            </a:r>
          </a:p>
          <a:p>
            <a:pPr lvl="1"/>
            <a:r>
              <a:rPr lang="en-US" altLang="zh-CN" sz="2000" dirty="0" smtClean="0"/>
              <a:t>Failure: the color contrast for windows in cyan in image (c) is much lower.</a:t>
            </a:r>
            <a:endParaRPr lang="zh-CN" altLang="en-US" sz="2000" dirty="0" smtClean="0"/>
          </a:p>
        </p:txBody>
      </p:sp>
      <p:sp>
        <p:nvSpPr>
          <p:cNvPr id="7"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3633" name="Picture 1" descr="C:\Users\haida2416\AppData\Roaming\Tencent\Users\2350686505\QQ\WinTemp\RichOle\]O_$([44OJI{8_68]B]ZUBN.png"/>
          <p:cNvPicPr>
            <a:picLocks noChangeAspect="1" noChangeArrowheads="1"/>
          </p:cNvPicPr>
          <p:nvPr/>
        </p:nvPicPr>
        <p:blipFill>
          <a:blip r:embed="rId5"/>
          <a:srcRect/>
          <a:stretch>
            <a:fillRect/>
          </a:stretch>
        </p:blipFill>
        <p:spPr bwMode="auto">
          <a:xfrm>
            <a:off x="1000100" y="2285991"/>
            <a:ext cx="7143800" cy="2172205"/>
          </a:xfrm>
          <a:prstGeom prst="rect">
            <a:avLst/>
          </a:prstGeom>
          <a:noFill/>
        </p:spPr>
      </p:pic>
      <p:pic>
        <p:nvPicPr>
          <p:cNvPr id="453634" name="Picture 2" descr="C:\Users\haida2416\AppData\Roaming\Tencent\Users\2350686505\QQ\WinTemp\RichOle\$ODG2DVPSYFCA~N)Y8%3JMN.png"/>
          <p:cNvPicPr>
            <a:picLocks noChangeAspect="1" noChangeArrowheads="1"/>
          </p:cNvPicPr>
          <p:nvPr/>
        </p:nvPicPr>
        <p:blipFill>
          <a:blip r:embed="rId6"/>
          <a:srcRect/>
          <a:stretch>
            <a:fillRect/>
          </a:stretch>
        </p:blipFill>
        <p:spPr bwMode="auto">
          <a:xfrm>
            <a:off x="714348" y="4734324"/>
            <a:ext cx="2500330" cy="420848"/>
          </a:xfrm>
          <a:prstGeom prst="rect">
            <a:avLst/>
          </a:prstGeom>
          <a:noFill/>
        </p:spPr>
      </p:pic>
      <p:pic>
        <p:nvPicPr>
          <p:cNvPr id="453635" name="Picture 3" descr="C:\Users\haida2416\AppData\Roaming\Tencent\Users\2350686505\QQ\WinTemp\RichOle\9QZQT4T@KF`481HX704ZPQA.png"/>
          <p:cNvPicPr>
            <a:picLocks noChangeAspect="1" noChangeArrowheads="1"/>
          </p:cNvPicPr>
          <p:nvPr/>
        </p:nvPicPr>
        <p:blipFill>
          <a:blip r:embed="rId7"/>
          <a:srcRect/>
          <a:stretch>
            <a:fillRect/>
          </a:stretch>
        </p:blipFill>
        <p:spPr bwMode="auto">
          <a:xfrm>
            <a:off x="3714744" y="4734324"/>
            <a:ext cx="4905417" cy="389745"/>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Objectness</a:t>
            </a:r>
            <a:endParaRPr lang="en-US" dirty="0"/>
          </a:p>
        </p:txBody>
      </p:sp>
      <p:sp>
        <p:nvSpPr>
          <p:cNvPr id="3" name="Content Placeholder 2"/>
          <p:cNvSpPr>
            <a:spLocks noGrp="1"/>
          </p:cNvSpPr>
          <p:nvPr>
            <p:ph idx="1"/>
          </p:nvPr>
        </p:nvSpPr>
        <p:spPr>
          <a:xfrm>
            <a:off x="295835" y="839702"/>
            <a:ext cx="8516471" cy="5337261"/>
          </a:xfrm>
        </p:spPr>
        <p:txBody>
          <a:bodyPr>
            <a:normAutofit/>
          </a:bodyPr>
          <a:lstStyle/>
          <a:p>
            <a:r>
              <a:rPr lang="en-US" dirty="0" err="1" smtClean="0"/>
              <a:t>Objectness</a:t>
            </a:r>
            <a:r>
              <a:rPr lang="en-US" dirty="0" smtClean="0"/>
              <a:t> map:</a:t>
            </a:r>
          </a:p>
          <a:p>
            <a:pPr lvl="1"/>
            <a:r>
              <a:rPr lang="en-US" sz="2200" dirty="0" smtClean="0"/>
              <a:t>Showing the distribution of object location</a:t>
            </a:r>
            <a:r>
              <a:rPr lang="en-US" dirty="0" smtClean="0"/>
              <a:t>.</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buNone/>
            </a:pPr>
            <a:endParaRPr lang="en-US" dirty="0" smtClean="0"/>
          </a:p>
          <a:p>
            <a:r>
              <a:rPr lang="en-US" dirty="0" smtClean="0"/>
              <a:t>What are the benefits?</a:t>
            </a:r>
          </a:p>
          <a:p>
            <a:pPr lvl="1"/>
            <a:r>
              <a:rPr lang="en-US" sz="2200" dirty="0" smtClean="0"/>
              <a:t>Improving computational efficiency by reducing the search space</a:t>
            </a:r>
          </a:p>
          <a:p>
            <a:pPr lvl="1"/>
            <a:r>
              <a:rPr lang="en-US" sz="2200" dirty="0" smtClean="0"/>
              <a:t>Allowing the usage of strong classifiers during testing to improve accuracy</a:t>
            </a:r>
          </a:p>
          <a:p>
            <a:pPr lvl="1"/>
            <a:endParaRPr lang="en-US" dirty="0" smtClean="0"/>
          </a:p>
          <a:p>
            <a:pPr lvl="2"/>
            <a:endParaRPr lang="en-US" dirty="0" smtClean="0"/>
          </a:p>
          <a:p>
            <a:pPr lvl="2"/>
            <a:endParaRPr lang="en-US" dirty="0"/>
          </a:p>
          <a:p>
            <a:pPr lvl="2"/>
            <a:endParaRPr lang="en-US" dirty="0"/>
          </a:p>
        </p:txBody>
      </p:sp>
      <p:pic>
        <p:nvPicPr>
          <p:cNvPr id="12" name="图片 11" descr="untitled.png"/>
          <p:cNvPicPr>
            <a:picLocks noChangeAspect="1"/>
          </p:cNvPicPr>
          <p:nvPr/>
        </p:nvPicPr>
        <p:blipFill>
          <a:blip r:embed="rId3"/>
          <a:stretch>
            <a:fillRect/>
          </a:stretch>
        </p:blipFill>
        <p:spPr>
          <a:xfrm>
            <a:off x="2500298" y="1690687"/>
            <a:ext cx="4429155" cy="2841198"/>
          </a:xfrm>
          <a:prstGeom prst="rect">
            <a:avLst/>
          </a:prstGeom>
        </p:spPr>
      </p:pic>
      <p:sp>
        <p:nvSpPr>
          <p:cNvPr id="13" name="圆角矩形 7"/>
          <p:cNvSpPr/>
          <p:nvPr/>
        </p:nvSpPr>
        <p:spPr>
          <a:xfrm>
            <a:off x="176941" y="6072206"/>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Edge Density (ED)</a:t>
            </a:r>
            <a:r>
              <a:rPr lang="en-US" altLang="zh-CN" dirty="0" smtClean="0">
                <a:solidFill>
                  <a:srgbClr val="FF0000"/>
                </a:solidFill>
              </a:rPr>
              <a:t>(Demo)</a:t>
            </a:r>
          </a:p>
          <a:p>
            <a:pPr lvl="1"/>
            <a:r>
              <a:rPr lang="en-US" altLang="zh-CN" sz="1800" dirty="0" smtClean="0"/>
              <a:t>Success: The cyan windows covering the bus and the </a:t>
            </a:r>
            <a:r>
              <a:rPr lang="en-US" altLang="zh-CN" sz="1800" dirty="0" err="1" smtClean="0"/>
              <a:t>aeroplane</a:t>
            </a:r>
            <a:r>
              <a:rPr lang="en-US" altLang="zh-CN" sz="1800" dirty="0" smtClean="0"/>
              <a:t> score high as the density of edges is concentrated in these regions. </a:t>
            </a:r>
          </a:p>
          <a:p>
            <a:pPr lvl="1"/>
            <a:r>
              <a:rPr lang="en-US" altLang="zh-CN" sz="1800" dirty="0" smtClean="0"/>
              <a:t>Failure: The cyan window along with many other windows covering the water score high determining a high rate of false </a:t>
            </a:r>
            <a:r>
              <a:rPr lang="en-US" altLang="zh-CN" sz="1800" dirty="0" err="1" smtClean="0"/>
              <a:t>positives.In</a:t>
            </a:r>
            <a:r>
              <a:rPr lang="en-US" altLang="zh-CN" sz="1800" dirty="0" smtClean="0"/>
              <a:t> particular the windows covering the boats have a low score.</a:t>
            </a:r>
            <a:endParaRPr lang="zh-CN" altLang="en-US" sz="1800" dirty="0" smtClean="0"/>
          </a:p>
        </p:txBody>
      </p:sp>
      <p:sp>
        <p:nvSpPr>
          <p:cNvPr id="13"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1585" name="Picture 1" descr="C:\Users\haida2416\AppData\Roaming\Tencent\Users\2350686505\QQ\WinTemp\RichOle\9V(J7463`HB$%YJR8W[T5$J.png"/>
          <p:cNvPicPr>
            <a:picLocks noChangeAspect="1" noChangeArrowheads="1"/>
          </p:cNvPicPr>
          <p:nvPr/>
        </p:nvPicPr>
        <p:blipFill>
          <a:blip r:embed="rId5"/>
          <a:srcRect/>
          <a:stretch>
            <a:fillRect/>
          </a:stretch>
        </p:blipFill>
        <p:spPr bwMode="auto">
          <a:xfrm>
            <a:off x="785786" y="2667000"/>
            <a:ext cx="4448175" cy="2667000"/>
          </a:xfrm>
          <a:prstGeom prst="rect">
            <a:avLst/>
          </a:prstGeom>
          <a:noFill/>
        </p:spPr>
      </p:pic>
      <p:pic>
        <p:nvPicPr>
          <p:cNvPr id="451586" name="Picture 2" descr="C:\Users\haida2416\AppData\Roaming\Tencent\Users\2350686505\QQ\WinTemp\RichOle\G3E8RP3TF384NGU]K68`95V.png"/>
          <p:cNvPicPr>
            <a:picLocks noChangeAspect="1" noChangeArrowheads="1"/>
          </p:cNvPicPr>
          <p:nvPr/>
        </p:nvPicPr>
        <p:blipFill>
          <a:blip r:embed="rId6"/>
          <a:srcRect/>
          <a:stretch>
            <a:fillRect/>
          </a:stretch>
        </p:blipFill>
        <p:spPr bwMode="auto">
          <a:xfrm>
            <a:off x="5250200" y="3106399"/>
            <a:ext cx="2481312" cy="439399"/>
          </a:xfrm>
          <a:prstGeom prst="rect">
            <a:avLst/>
          </a:prstGeom>
          <a:noFill/>
        </p:spPr>
      </p:pic>
      <p:pic>
        <p:nvPicPr>
          <p:cNvPr id="451587" name="Picture 3" descr="C:\Users\haida2416\AppData\Roaming\Tencent\Users\2350686505\QQ\WinTemp\RichOle\11BTW~L9(JUK2C57L}L{9_5.png"/>
          <p:cNvPicPr>
            <a:picLocks noChangeAspect="1" noChangeArrowheads="1"/>
          </p:cNvPicPr>
          <p:nvPr/>
        </p:nvPicPr>
        <p:blipFill>
          <a:blip r:embed="rId7"/>
          <a:srcRect/>
          <a:stretch>
            <a:fillRect/>
          </a:stretch>
        </p:blipFill>
        <p:spPr bwMode="auto">
          <a:xfrm>
            <a:off x="5250200" y="4357694"/>
            <a:ext cx="3680999" cy="626796"/>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Superpixels</a:t>
            </a:r>
            <a:r>
              <a:rPr lang="en-US" altLang="zh-CN" dirty="0" smtClean="0"/>
              <a:t> Straddling (SS)</a:t>
            </a:r>
          </a:p>
          <a:p>
            <a:pPr lvl="1"/>
            <a:r>
              <a:rPr lang="en-US" altLang="zh-CN" sz="2000" dirty="0" smtClean="0"/>
              <a:t>Success: The cyan windows in (a) and (b) have high SS score computed from segmentations (d) and (e). </a:t>
            </a:r>
          </a:p>
          <a:p>
            <a:pPr lvl="1"/>
            <a:r>
              <a:rPr lang="en-US" altLang="zh-CN" sz="2000" dirty="0" smtClean="0"/>
              <a:t>Failure: Segmentation produces </a:t>
            </a:r>
            <a:r>
              <a:rPr lang="en-US" altLang="zh-CN" sz="2000" dirty="0" err="1" smtClean="0"/>
              <a:t>superpixels</a:t>
            </a:r>
            <a:r>
              <a:rPr lang="en-US" altLang="zh-CN" sz="2000" dirty="0" smtClean="0"/>
              <a:t> (f) not preserving the boundaries of the small objects in (c), resulting in low SS.</a:t>
            </a:r>
            <a:endParaRPr lang="zh-CN" altLang="en-US" sz="2000" dirty="0" smtClean="0"/>
          </a:p>
        </p:txBody>
      </p:sp>
      <p:pic>
        <p:nvPicPr>
          <p:cNvPr id="6" name="Picture 4"/>
          <p:cNvPicPr>
            <a:picLocks noChangeAspect="1" noChangeArrowheads="1"/>
          </p:cNvPicPr>
          <p:nvPr/>
        </p:nvPicPr>
        <p:blipFill>
          <a:blip r:embed="rId3" cstate="print"/>
          <a:srcRect/>
          <a:stretch>
            <a:fillRect/>
          </a:stretch>
        </p:blipFill>
        <p:spPr bwMode="auto">
          <a:xfrm>
            <a:off x="1976533" y="2513952"/>
            <a:ext cx="1550817" cy="1163114"/>
          </a:xfrm>
          <a:prstGeom prst="rect">
            <a:avLst/>
          </a:prstGeom>
          <a:noFill/>
          <a:ln w="9525">
            <a:noFill/>
            <a:miter lim="800000"/>
            <a:headEnd/>
            <a:tailEnd/>
          </a:ln>
          <a:effectLst/>
        </p:spPr>
      </p:pic>
      <p:pic>
        <p:nvPicPr>
          <p:cNvPr id="8" name="Picture 5"/>
          <p:cNvPicPr>
            <a:picLocks noChangeAspect="1" noChangeArrowheads="1"/>
          </p:cNvPicPr>
          <p:nvPr/>
        </p:nvPicPr>
        <p:blipFill>
          <a:blip r:embed="rId4" cstate="print"/>
          <a:srcRect/>
          <a:stretch>
            <a:fillRect/>
          </a:stretch>
        </p:blipFill>
        <p:spPr bwMode="auto">
          <a:xfrm>
            <a:off x="3527351" y="2513746"/>
            <a:ext cx="1589201" cy="1163113"/>
          </a:xfrm>
          <a:prstGeom prst="rect">
            <a:avLst/>
          </a:prstGeom>
          <a:noFill/>
          <a:ln w="9525">
            <a:noFill/>
            <a:miter lim="800000"/>
            <a:headEnd/>
            <a:tailEnd/>
          </a:ln>
          <a:effectLst/>
        </p:spPr>
      </p:pic>
      <p:pic>
        <p:nvPicPr>
          <p:cNvPr id="9" name="Picture 6"/>
          <p:cNvPicPr>
            <a:picLocks noChangeAspect="1" noChangeArrowheads="1"/>
          </p:cNvPicPr>
          <p:nvPr/>
        </p:nvPicPr>
        <p:blipFill>
          <a:blip r:embed="rId5" cstate="print"/>
          <a:srcRect/>
          <a:stretch>
            <a:fillRect/>
          </a:stretch>
        </p:blipFill>
        <p:spPr bwMode="auto">
          <a:xfrm>
            <a:off x="5116552" y="2513746"/>
            <a:ext cx="1809991" cy="1162014"/>
          </a:xfrm>
          <a:prstGeom prst="rect">
            <a:avLst/>
          </a:prstGeom>
          <a:noFill/>
          <a:ln w="9525">
            <a:noFill/>
            <a:miter lim="800000"/>
            <a:headEnd/>
            <a:tailEnd/>
          </a:ln>
          <a:effectLst/>
        </p:spPr>
      </p:pic>
      <p:pic>
        <p:nvPicPr>
          <p:cNvPr id="10" name="Picture 7"/>
          <p:cNvPicPr>
            <a:picLocks noChangeAspect="1" noChangeArrowheads="1"/>
          </p:cNvPicPr>
          <p:nvPr/>
        </p:nvPicPr>
        <p:blipFill>
          <a:blip r:embed="rId6" cstate="print"/>
          <a:srcRect/>
          <a:stretch>
            <a:fillRect/>
          </a:stretch>
        </p:blipFill>
        <p:spPr bwMode="auto">
          <a:xfrm>
            <a:off x="1976532" y="3675760"/>
            <a:ext cx="1550818" cy="1163113"/>
          </a:xfrm>
          <a:prstGeom prst="rect">
            <a:avLst/>
          </a:prstGeom>
          <a:noFill/>
          <a:ln w="9525">
            <a:noFill/>
            <a:miter lim="800000"/>
            <a:headEnd/>
            <a:tailEnd/>
          </a:ln>
          <a:effectLst/>
        </p:spPr>
      </p:pic>
      <p:pic>
        <p:nvPicPr>
          <p:cNvPr id="11" name="Picture 8"/>
          <p:cNvPicPr>
            <a:picLocks noChangeAspect="1" noChangeArrowheads="1"/>
          </p:cNvPicPr>
          <p:nvPr/>
        </p:nvPicPr>
        <p:blipFill>
          <a:blip r:embed="rId7" cstate="print"/>
          <a:srcRect/>
          <a:stretch>
            <a:fillRect/>
          </a:stretch>
        </p:blipFill>
        <p:spPr bwMode="auto">
          <a:xfrm>
            <a:off x="3527351" y="3675760"/>
            <a:ext cx="1589201" cy="1163113"/>
          </a:xfrm>
          <a:prstGeom prst="rect">
            <a:avLst/>
          </a:prstGeom>
          <a:noFill/>
          <a:ln w="9525">
            <a:noFill/>
            <a:miter lim="800000"/>
            <a:headEnd/>
            <a:tailEnd/>
          </a:ln>
          <a:effectLst/>
        </p:spPr>
      </p:pic>
      <p:pic>
        <p:nvPicPr>
          <p:cNvPr id="12" name="Picture 9"/>
          <p:cNvPicPr>
            <a:picLocks noChangeAspect="1" noChangeArrowheads="1"/>
          </p:cNvPicPr>
          <p:nvPr/>
        </p:nvPicPr>
        <p:blipFill>
          <a:blip r:embed="rId8"/>
          <a:srcRect/>
          <a:stretch>
            <a:fillRect/>
          </a:stretch>
        </p:blipFill>
        <p:spPr bwMode="auto">
          <a:xfrm>
            <a:off x="5116552" y="3675760"/>
            <a:ext cx="1811703" cy="1163112"/>
          </a:xfrm>
          <a:prstGeom prst="rect">
            <a:avLst/>
          </a:prstGeom>
          <a:noFill/>
          <a:ln w="9525">
            <a:noFill/>
            <a:miter lim="800000"/>
            <a:headEnd/>
            <a:tailEnd/>
          </a:ln>
          <a:effectLst/>
        </p:spPr>
      </p:pic>
      <p:sp>
        <p:nvSpPr>
          <p:cNvPr id="13" name="圆角矩形 7"/>
          <p:cNvSpPr/>
          <p:nvPr/>
        </p:nvSpPr>
        <p:spPr>
          <a:xfrm>
            <a:off x="176941" y="5836660"/>
            <a:ext cx="8754258" cy="68060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9"/>
              </a:buBlip>
            </a:pPr>
            <a:r>
              <a:rPr lang="en-US" altLang="zh-CN" sz="1600" dirty="0" smtClean="0">
                <a:solidFill>
                  <a:schemeClr val="tx1"/>
                </a:solidFill>
                <a:latin typeface="Calibri Light" panose="020F0302020204030204" pitchFamily="34" charset="0"/>
                <a:hlinkClick r:id="rId10"/>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9"/>
              </a:buBlip>
            </a:pPr>
            <a:r>
              <a:rPr lang="en-US" sz="1600" dirty="0" smtClean="0">
                <a:solidFill>
                  <a:schemeClr val="tx1"/>
                </a:solidFill>
                <a:latin typeface="Calibri Light" panose="020F0302020204030204" pitchFamily="34" charset="0"/>
                <a:hlinkClick r:id="rId10"/>
              </a:rPr>
              <a:t>Measuring the </a:t>
            </a:r>
            <a:r>
              <a:rPr lang="en-US" sz="1600" dirty="0" err="1" smtClean="0">
                <a:solidFill>
                  <a:schemeClr val="tx1"/>
                </a:solidFill>
                <a:latin typeface="Calibri Light" panose="020F0302020204030204" pitchFamily="34" charset="0"/>
                <a:hlinkClick r:id="rId10"/>
              </a:rPr>
              <a:t>objectness</a:t>
            </a:r>
            <a:r>
              <a:rPr lang="en-US" sz="1600" dirty="0" smtClean="0">
                <a:solidFill>
                  <a:schemeClr val="tx1"/>
                </a:solidFill>
                <a:latin typeface="Calibri Light" panose="020F0302020204030204" pitchFamily="34" charset="0"/>
                <a:hlinkClick r:id="rId10"/>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48513" name="Picture 1" descr="C:\Users\haida2416\AppData\Roaming\Tencent\Users\2350686505\QQ\WinTemp\RichOle\T7`H4([37~6K`PT0_Z}H8`M.png"/>
          <p:cNvPicPr>
            <a:picLocks noChangeAspect="1" noChangeArrowheads="1"/>
          </p:cNvPicPr>
          <p:nvPr/>
        </p:nvPicPr>
        <p:blipFill>
          <a:blip r:embed="rId11"/>
          <a:srcRect/>
          <a:stretch>
            <a:fillRect/>
          </a:stretch>
        </p:blipFill>
        <p:spPr bwMode="auto">
          <a:xfrm>
            <a:off x="1978244" y="4924022"/>
            <a:ext cx="4950011" cy="827262"/>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err="1" smtClean="0"/>
              <a:t>Superpixels</a:t>
            </a:r>
            <a:r>
              <a:rPr lang="en-US" altLang="zh-CN" dirty="0" smtClean="0"/>
              <a:t> Straddling (SS)</a:t>
            </a:r>
          </a:p>
          <a:p>
            <a:pPr lvl="1"/>
            <a:r>
              <a:rPr lang="en-US" altLang="zh-CN" sz="2000" dirty="0" smtClean="0"/>
              <a:t>In (c), most of the surface of w1 is covered by </a:t>
            </a:r>
            <a:r>
              <a:rPr lang="en-US" altLang="zh-CN" sz="2000" dirty="0" err="1" smtClean="0"/>
              <a:t>superpixels</a:t>
            </a:r>
            <a:r>
              <a:rPr lang="en-US" altLang="zh-CN" sz="2000" dirty="0" smtClean="0"/>
              <a:t> contained almost entirely inside it. Instead, all </a:t>
            </a:r>
            <a:r>
              <a:rPr lang="en-US" altLang="zh-CN" sz="2000" dirty="0" err="1" smtClean="0"/>
              <a:t>superpixels</a:t>
            </a:r>
            <a:r>
              <a:rPr lang="en-US" altLang="zh-CN" sz="2000" dirty="0" smtClean="0"/>
              <a:t> passing by w2 continue largely outside it. Therefore, w1 has a higher SS score than w2. The window w3 has an even higher score as it fits the object tightly.</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8" name="Picture 2" descr="C:\Users\haida2416\AppData\Roaming\Tencent\Users\2350686505\QQ\WinTemp\RichOle\@OE95@X7067}AR6LKE~IJ$1.png"/>
          <p:cNvPicPr>
            <a:picLocks noChangeAspect="1" noChangeArrowheads="1"/>
          </p:cNvPicPr>
          <p:nvPr/>
        </p:nvPicPr>
        <p:blipFill>
          <a:blip r:embed="rId5"/>
          <a:srcRect/>
          <a:stretch>
            <a:fillRect/>
          </a:stretch>
        </p:blipFill>
        <p:spPr bwMode="auto">
          <a:xfrm>
            <a:off x="1571604" y="2500305"/>
            <a:ext cx="6144151" cy="3231369"/>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Methodology of 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3650" y="600076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8"/>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500" fill="hold"/>
                                        <p:tgtEl>
                                          <p:spTgt spid="9"/>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dir="cw">
                                      <p:cBhvr override="childStyle">
                                        <p:cTn id="10" dur="500" fill="hold"/>
                                        <p:tgtEl>
                                          <p:spTgt spid="12"/>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dir="cw">
                                      <p:cBhvr override="childStyle">
                                        <p:cTn id="12" dur="500" fill="hold"/>
                                        <p:tgtEl>
                                          <p:spTgt spid="13"/>
                                        </p:tgtEl>
                                        <p:attrNameLst>
                                          <p:attrName>style.color</p:attrName>
                                        </p:attrNameLst>
                                      </p:cBhvr>
                                      <p:to>
                                        <a:schemeClr val="tx1"/>
                                      </p:to>
                                    </p:animClr>
                                  </p:childTnLst>
                                </p:cTn>
                              </p:par>
                              <p:par>
                                <p:cTn id="13" presetID="3" presetClass="emph" presetSubtype="2" fill="hold" grpId="0" nodeType="withEffect">
                                  <p:stCondLst>
                                    <p:cond delay="0"/>
                                  </p:stCondLst>
                                  <p:childTnLst>
                                    <p:animClr clrSpc="rgb" dir="cw">
                                      <p:cBhvr override="childStyle">
                                        <p:cTn id="14" dur="500" fill="hold"/>
                                        <p:tgtEl>
                                          <p:spTgt spid="11"/>
                                        </p:tgtEl>
                                        <p:attrNameLst>
                                          <p:attrName>style.color</p:attrName>
                                        </p:attrNameLst>
                                      </p:cBhvr>
                                      <p:to>
                                        <a:schemeClr val="tx1"/>
                                      </p:to>
                                    </p:animClr>
                                  </p:childTnLst>
                                </p:cTn>
                              </p:par>
                              <p:par>
                                <p:cTn id="15" presetID="3" presetClass="emph" presetSubtype="2" fill="hold" grpId="0" nodeType="withEffect">
                                  <p:stCondLst>
                                    <p:cond delay="0"/>
                                  </p:stCondLst>
                                  <p:childTnLst>
                                    <p:animClr clrSpc="rgb" dir="cw">
                                      <p:cBhvr override="childStyle">
                                        <p:cTn id="16" dur="500" fill="hold"/>
                                        <p:tgtEl>
                                          <p:spTgt spid="10"/>
                                        </p:tgtEl>
                                        <p:attrNameLst>
                                          <p:attrName>style.color</p:attrName>
                                        </p:attrNameLst>
                                      </p:cBhvr>
                                      <p:to>
                                        <a:schemeClr val="tx1"/>
                                      </p:to>
                                    </p:animClr>
                                  </p:childTnLst>
                                </p:cTn>
                              </p:par>
                              <p:par>
                                <p:cTn id="17" presetID="3" presetClass="emph" presetSubtype="2" fill="hold" grpId="0" nodeType="withEffect">
                                  <p:stCondLst>
                                    <p:cond delay="0"/>
                                  </p:stCondLst>
                                  <p:childTnLst>
                                    <p:animClr clrSpc="rgb" dir="cw">
                                      <p:cBhvr override="childStyle">
                                        <p:cTn id="18" dur="500" fill="hold"/>
                                        <p:tgtEl>
                                          <p:spTgt spid="14"/>
                                        </p:tgtEl>
                                        <p:attrNameLst>
                                          <p:attrName>style.color</p:attrName>
                                        </p:attrNameLst>
                                      </p:cBhvr>
                                      <p:to>
                                        <a:schemeClr val="tx1"/>
                                      </p:to>
                                    </p:animClr>
                                  </p:childTnLst>
                                </p:cTn>
                              </p:par>
                              <p:par>
                                <p:cTn id="19" presetID="3" presetClass="emph" presetSubtype="2" fill="hold" grpId="0" nodeType="withEffect">
                                  <p:stCondLst>
                                    <p:cond delay="0"/>
                                  </p:stCondLst>
                                  <p:childTnLst>
                                    <p:animClr clrSpc="rgb" dir="cw">
                                      <p:cBhvr override="childStyle">
                                        <p:cTn id="20" dur="500" fill="hold"/>
                                        <p:tgtEl>
                                          <p:spTgt spid="15"/>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Bayesian cue integration</a:t>
            </a:r>
          </a:p>
          <a:p>
            <a:pPr lvl="1"/>
            <a:r>
              <a:rPr lang="en-US" altLang="zh-CN" dirty="0" smtClean="0"/>
              <a:t>When a test image is given, we can sample any desired number T of windows from MS and then compute the other cues for them (as done above for obtaining training windows).</a:t>
            </a:r>
          </a:p>
          <a:p>
            <a:pPr lvl="1"/>
            <a:endParaRPr lang="en-US" altLang="zh-CN" dirty="0" smtClean="0"/>
          </a:p>
          <a:p>
            <a:pPr lvl="1"/>
            <a:endParaRPr lang="en-US" altLang="zh-CN" dirty="0" smtClean="0"/>
          </a:p>
          <a:p>
            <a:pPr lvl="1"/>
            <a:endParaRPr lang="en-US" altLang="zh-CN" dirty="0" smtClean="0"/>
          </a:p>
          <a:p>
            <a:pPr marL="228600" lvl="1">
              <a:spcBef>
                <a:spcPts val="1000"/>
              </a:spcBef>
            </a:pPr>
            <a:r>
              <a:rPr lang="en-US" altLang="zh-CN" sz="2800" dirty="0" smtClean="0"/>
              <a:t>Learning cue parameters</a:t>
            </a:r>
          </a:p>
          <a:p>
            <a:pPr marL="228600" lvl="1">
              <a:spcBef>
                <a:spcPts val="1000"/>
              </a:spcBef>
            </a:pPr>
            <a:endParaRPr lang="en-US" altLang="zh-CN" sz="2800" dirty="0" smtClean="0"/>
          </a:p>
          <a:p>
            <a:pPr marL="228600" lvl="1">
              <a:spcBef>
                <a:spcPts val="1000"/>
              </a:spcBef>
            </a:pPr>
            <a:r>
              <a:rPr lang="en-US" altLang="zh-CN" sz="2800" dirty="0" err="1" smtClean="0"/>
              <a:t>Learing</a:t>
            </a:r>
            <a:r>
              <a:rPr lang="en-US" altLang="zh-CN" sz="2800" dirty="0" smtClean="0"/>
              <a:t> priors</a:t>
            </a:r>
          </a:p>
          <a:p>
            <a:pPr lvl="1"/>
            <a:endParaRPr lang="en-US" altLang="zh-CN" dirty="0" smtClean="0"/>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52225" name="Picture 1" descr="C:\Users\haida2416\AppData\Roaming\Tencent\Users\2350686505\QQ\WinTemp\RichOle\4}P@VBPP@2EMVUPF133PGU1.png"/>
          <p:cNvPicPr>
            <a:picLocks noChangeAspect="1" noChangeArrowheads="1"/>
          </p:cNvPicPr>
          <p:nvPr/>
        </p:nvPicPr>
        <p:blipFill>
          <a:blip r:embed="rId6"/>
          <a:srcRect/>
          <a:stretch>
            <a:fillRect/>
          </a:stretch>
        </p:blipFill>
        <p:spPr bwMode="auto">
          <a:xfrm>
            <a:off x="857224" y="2428868"/>
            <a:ext cx="3183628" cy="714375"/>
          </a:xfrm>
          <a:prstGeom prst="rect">
            <a:avLst/>
          </a:prstGeom>
          <a:noFill/>
        </p:spPr>
      </p:pic>
      <p:pic>
        <p:nvPicPr>
          <p:cNvPr id="52226" name="Picture 2" descr="C:\Users\haida2416\AppData\Roaming\Tencent\Users\2350686505\QQ\WinTemp\RichOle\[_}X347G460}YD}}5U[7LIH.png"/>
          <p:cNvPicPr>
            <a:picLocks noChangeAspect="1" noChangeArrowheads="1"/>
          </p:cNvPicPr>
          <p:nvPr/>
        </p:nvPicPr>
        <p:blipFill>
          <a:blip r:embed="rId7"/>
          <a:srcRect/>
          <a:stretch>
            <a:fillRect/>
          </a:stretch>
        </p:blipFill>
        <p:spPr bwMode="auto">
          <a:xfrm>
            <a:off x="4040852" y="2428867"/>
            <a:ext cx="3544404" cy="714376"/>
          </a:xfrm>
          <a:prstGeom prst="rect">
            <a:avLst/>
          </a:prstGeom>
          <a:noFill/>
        </p:spPr>
      </p:pic>
      <p:graphicFrame>
        <p:nvGraphicFramePr>
          <p:cNvPr id="489473" name="Object 1"/>
          <p:cNvGraphicFramePr>
            <a:graphicFrameLocks noChangeAspect="1"/>
          </p:cNvGraphicFramePr>
          <p:nvPr/>
        </p:nvGraphicFramePr>
        <p:xfrm>
          <a:off x="642910" y="4143375"/>
          <a:ext cx="2593975" cy="500063"/>
        </p:xfrm>
        <a:graphic>
          <a:graphicData uri="http://schemas.openxmlformats.org/presentationml/2006/ole">
            <mc:AlternateContent xmlns:mc="http://schemas.openxmlformats.org/markup-compatibility/2006">
              <mc:Choice xmlns:v="urn:schemas-microsoft-com:vml" Requires="v">
                <p:oleObj spid="_x0000_s489477" name="Equation" r:id="rId8" imgW="1054080" imgH="203040" progId="Equation.DSMT4">
                  <p:embed/>
                </p:oleObj>
              </mc:Choice>
              <mc:Fallback>
                <p:oleObj name="Equation" r:id="rId8" imgW="1054080" imgH="203040" progId="Equation.DSMT4">
                  <p:embed/>
                  <p:pic>
                    <p:nvPicPr>
                      <p:cNvPr id="0"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910" y="4143375"/>
                        <a:ext cx="25939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9474" name="Object 2"/>
          <p:cNvGraphicFramePr>
            <a:graphicFrameLocks noChangeAspect="1"/>
          </p:cNvGraphicFramePr>
          <p:nvPr/>
        </p:nvGraphicFramePr>
        <p:xfrm>
          <a:off x="642938" y="5072063"/>
          <a:ext cx="1797050" cy="417512"/>
        </p:xfrm>
        <a:graphic>
          <a:graphicData uri="http://schemas.openxmlformats.org/presentationml/2006/ole">
            <mc:AlternateContent xmlns:mc="http://schemas.openxmlformats.org/markup-compatibility/2006">
              <mc:Choice xmlns:v="urn:schemas-microsoft-com:vml" Requires="v">
                <p:oleObj spid="_x0000_s489478" name="Equation" r:id="rId10" imgW="876240" imgH="203040" progId="Equation.DSMT4">
                  <p:embed/>
                </p:oleObj>
              </mc:Choice>
              <mc:Fallback>
                <p:oleObj name="Equation" r:id="rId10" imgW="876240" imgH="203040" progId="Equation.DSMT4">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38" y="5072063"/>
                        <a:ext cx="17970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9475" name="Object 3"/>
          <p:cNvGraphicFramePr>
            <a:graphicFrameLocks noChangeAspect="1"/>
          </p:cNvGraphicFramePr>
          <p:nvPr/>
        </p:nvGraphicFramePr>
        <p:xfrm>
          <a:off x="2614613" y="5072063"/>
          <a:ext cx="1276350" cy="417512"/>
        </p:xfrm>
        <a:graphic>
          <a:graphicData uri="http://schemas.openxmlformats.org/presentationml/2006/ole">
            <mc:AlternateContent xmlns:mc="http://schemas.openxmlformats.org/markup-compatibility/2006">
              <mc:Choice xmlns:v="urn:schemas-microsoft-com:vml" Requires="v">
                <p:oleObj spid="_x0000_s489479" name="Equation" r:id="rId12" imgW="622080" imgH="203040" progId="Equation.DSMT4">
                  <p:embed/>
                </p:oleObj>
              </mc:Choice>
              <mc:Fallback>
                <p:oleObj name="Equation" r:id="rId12" imgW="622080" imgH="203040" progId="Equation.DSMT4">
                  <p:embed/>
                  <p:pic>
                    <p:nvPicPr>
                      <p:cNvPr id="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4613" y="5072063"/>
                        <a:ext cx="12763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Training of 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7620" y="58912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500" fill="hold"/>
                                        <p:tgtEl>
                                          <p:spTgt spid="7"/>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Training  examples</a:t>
            </a:r>
          </a:p>
          <a:p>
            <a:pPr lvl="1"/>
            <a:r>
              <a:rPr lang="en-US" altLang="zh-CN" sz="2000" dirty="0" smtClean="0"/>
              <a:t>Given an image we generate 100000 uniformly distributed windows and label them as positive or negative according to the PASCAL criterion.</a:t>
            </a:r>
          </a:p>
          <a:p>
            <a:pPr lvl="1"/>
            <a:r>
              <a:rPr lang="en-US" altLang="zh-CN" sz="2000" dirty="0" smtClean="0"/>
              <a:t>The annotated object window (green)</a:t>
            </a:r>
          </a:p>
          <a:p>
            <a:pPr lvl="1"/>
            <a:r>
              <a:rPr lang="en-US" altLang="zh-CN" sz="2000" dirty="0" smtClean="0"/>
              <a:t>A positive (blue) examples</a:t>
            </a:r>
          </a:p>
          <a:p>
            <a:pPr lvl="1"/>
            <a:r>
              <a:rPr lang="en-US" altLang="zh-CN" sz="2000" dirty="0" smtClean="0"/>
              <a:t>Two negative (red) examples</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6" name="Picture 2"/>
          <p:cNvPicPr>
            <a:picLocks noChangeAspect="1" noChangeArrowheads="1"/>
          </p:cNvPicPr>
          <p:nvPr/>
        </p:nvPicPr>
        <p:blipFill>
          <a:blip r:embed="rId5"/>
          <a:srcRect/>
          <a:stretch>
            <a:fillRect/>
          </a:stretch>
        </p:blipFill>
        <p:spPr bwMode="auto">
          <a:xfrm>
            <a:off x="2500298" y="2928934"/>
            <a:ext cx="4214842" cy="2679957"/>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Learning cue parameters</a:t>
            </a:r>
          </a:p>
          <a:p>
            <a:pPr lvl="1"/>
            <a:endParaRPr lang="en-US" altLang="zh-CN" dirty="0" smtClean="0"/>
          </a:p>
          <a:p>
            <a:pPr lvl="1"/>
            <a:endParaRPr lang="en-US" altLang="zh-CN" dirty="0" smtClean="0"/>
          </a:p>
          <a:p>
            <a:pPr lvl="1"/>
            <a:r>
              <a:rPr lang="en-US" altLang="zh-CN" dirty="0" err="1" smtClean="0"/>
              <a:t>Learing</a:t>
            </a:r>
            <a:endParaRPr lang="en-US" altLang="zh-CN" dirty="0" smtClean="0"/>
          </a:p>
          <a:p>
            <a:pPr lvl="1"/>
            <a:endParaRPr lang="en-US" altLang="zh-CN" dirty="0" smtClean="0"/>
          </a:p>
          <a:p>
            <a:pPr lvl="1">
              <a:buNone/>
            </a:pPr>
            <a:endParaRPr lang="en-US" altLang="zh-CN" dirty="0" smtClean="0"/>
          </a:p>
          <a:p>
            <a:pPr lvl="1"/>
            <a:r>
              <a:rPr lang="en-US" altLang="zh-CN" dirty="0" err="1" smtClean="0"/>
              <a:t>Learing</a:t>
            </a:r>
            <a:r>
              <a:rPr lang="en-US" altLang="zh-CN" dirty="0" smtClean="0"/>
              <a:t> </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graphicFrame>
        <p:nvGraphicFramePr>
          <p:cNvPr id="484355" name="Object 3"/>
          <p:cNvGraphicFramePr>
            <a:graphicFrameLocks noChangeAspect="1"/>
          </p:cNvGraphicFramePr>
          <p:nvPr/>
        </p:nvGraphicFramePr>
        <p:xfrm>
          <a:off x="857224" y="1357298"/>
          <a:ext cx="2593975" cy="500063"/>
        </p:xfrm>
        <a:graphic>
          <a:graphicData uri="http://schemas.openxmlformats.org/presentationml/2006/ole">
            <mc:AlternateContent xmlns:mc="http://schemas.openxmlformats.org/markup-compatibility/2006">
              <mc:Choice xmlns:v="urn:schemas-microsoft-com:vml" Requires="v">
                <p:oleObj spid="_x0000_s484362" name="Equation" r:id="rId6" imgW="1054080" imgH="203040" progId="Equation.DSMT4">
                  <p:embed/>
                </p:oleObj>
              </mc:Choice>
              <mc:Fallback>
                <p:oleObj name="Equation" r:id="rId6" imgW="105408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24" y="1357298"/>
                        <a:ext cx="25939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4357" name="Object 5"/>
          <p:cNvGraphicFramePr>
            <a:graphicFrameLocks noChangeAspect="1"/>
          </p:cNvGraphicFramePr>
          <p:nvPr/>
        </p:nvGraphicFramePr>
        <p:xfrm>
          <a:off x="2071670" y="2055812"/>
          <a:ext cx="714380" cy="457203"/>
        </p:xfrm>
        <a:graphic>
          <a:graphicData uri="http://schemas.openxmlformats.org/presentationml/2006/ole">
            <mc:AlternateContent xmlns:mc="http://schemas.openxmlformats.org/markup-compatibility/2006">
              <mc:Choice xmlns:v="urn:schemas-microsoft-com:vml" Requires="v">
                <p:oleObj spid="_x0000_s484363" name="Equation" r:id="rId8" imgW="317160" imgH="203040" progId="Equation.DSMT4">
                  <p:embed/>
                </p:oleObj>
              </mc:Choice>
              <mc:Fallback>
                <p:oleObj name="Equation" r:id="rId8" imgW="317160" imgH="20304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1670" y="2055812"/>
                        <a:ext cx="714380" cy="457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84358" name="Picture 6" descr="C:\Users\haida2416\AppData\Roaming\Tencent\Users\2350686505\QQ\WinTemp\RichOle\T73EA77BITNIT@9%WAM]M78.png"/>
          <p:cNvPicPr>
            <a:picLocks noChangeAspect="1" noChangeArrowheads="1"/>
          </p:cNvPicPr>
          <p:nvPr/>
        </p:nvPicPr>
        <p:blipFill>
          <a:blip r:embed="rId10"/>
          <a:srcRect/>
          <a:stretch>
            <a:fillRect/>
          </a:stretch>
        </p:blipFill>
        <p:spPr bwMode="auto">
          <a:xfrm>
            <a:off x="1379497" y="2513014"/>
            <a:ext cx="3621131" cy="695449"/>
          </a:xfrm>
          <a:prstGeom prst="rect">
            <a:avLst/>
          </a:prstGeom>
          <a:noFill/>
        </p:spPr>
      </p:pic>
      <p:graphicFrame>
        <p:nvGraphicFramePr>
          <p:cNvPr id="484360" name="Object 8"/>
          <p:cNvGraphicFramePr>
            <a:graphicFrameLocks noChangeAspect="1"/>
          </p:cNvGraphicFramePr>
          <p:nvPr/>
        </p:nvGraphicFramePr>
        <p:xfrm>
          <a:off x="2071670" y="3208463"/>
          <a:ext cx="1571637" cy="419103"/>
        </p:xfrm>
        <a:graphic>
          <a:graphicData uri="http://schemas.openxmlformats.org/presentationml/2006/ole">
            <mc:AlternateContent xmlns:mc="http://schemas.openxmlformats.org/markup-compatibility/2006">
              <mc:Choice xmlns:v="urn:schemas-microsoft-com:vml" Requires="v">
                <p:oleObj spid="_x0000_s484364" name="Equation" r:id="rId11" imgW="761760" imgH="203040" progId="Equation.DSMT4">
                  <p:embed/>
                </p:oleObj>
              </mc:Choice>
              <mc:Fallback>
                <p:oleObj name="Equation" r:id="rId11" imgW="761760" imgH="203040" progId="Equation.DSMT4">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1670" y="3208463"/>
                        <a:ext cx="1571637" cy="4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84361" name="Picture 9" descr="C:\Users\haida2416\AppData\Roaming\Tencent\Users\2350686505\QQ\WinTemp\RichOle\X5D4XL[$~4GZJ7RAE8F`[{3.png"/>
          <p:cNvPicPr>
            <a:picLocks noChangeAspect="1" noChangeArrowheads="1"/>
          </p:cNvPicPr>
          <p:nvPr/>
        </p:nvPicPr>
        <p:blipFill>
          <a:blip r:embed="rId13"/>
          <a:srcRect/>
          <a:stretch>
            <a:fillRect/>
          </a:stretch>
        </p:blipFill>
        <p:spPr bwMode="auto">
          <a:xfrm>
            <a:off x="1379497" y="3905666"/>
            <a:ext cx="5588703" cy="1309284"/>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Learing</a:t>
            </a:r>
            <a:r>
              <a:rPr lang="en-US" altLang="zh-CN" dirty="0" smtClean="0"/>
              <a:t> priors</a:t>
            </a:r>
          </a:p>
          <a:p>
            <a:pPr lvl="1"/>
            <a:endParaRPr lang="en-US" altLang="zh-CN" dirty="0" smtClean="0"/>
          </a:p>
          <a:p>
            <a:pPr lvl="1"/>
            <a:endParaRPr lang="en-US" altLang="zh-CN" dirty="0" smtClean="0"/>
          </a:p>
          <a:p>
            <a:pPr lvl="1"/>
            <a:r>
              <a:rPr lang="en-US" altLang="zh-CN" dirty="0" err="1" smtClean="0"/>
              <a:t>Learing</a:t>
            </a:r>
            <a:endParaRPr lang="en-US" altLang="zh-CN" dirty="0" smtClean="0"/>
          </a:p>
          <a:p>
            <a:pPr lvl="1">
              <a:buNone/>
            </a:pPr>
            <a:endParaRPr lang="en-US" altLang="zh-CN" dirty="0" smtClean="0"/>
          </a:p>
          <a:p>
            <a:pPr lvl="1">
              <a:buNone/>
            </a:pPr>
            <a:endParaRPr lang="en-US" altLang="zh-CN" dirty="0" smtClean="0"/>
          </a:p>
          <a:p>
            <a:pPr lvl="1"/>
            <a:r>
              <a:rPr lang="en-US" altLang="zh-CN" dirty="0" err="1" smtClean="0"/>
              <a:t>Learing</a:t>
            </a:r>
            <a:r>
              <a:rPr lang="en-US" altLang="zh-CN" dirty="0" smtClean="0"/>
              <a:t> </a:t>
            </a:r>
          </a:p>
          <a:p>
            <a:pPr lvl="1">
              <a:buNone/>
            </a:pPr>
            <a:r>
              <a:rPr lang="en-US" altLang="zh-CN" sz="2000" dirty="0" smtClean="0"/>
              <a:t>     Using  density estimation</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graphicFrame>
        <p:nvGraphicFramePr>
          <p:cNvPr id="490502" name="Object 6"/>
          <p:cNvGraphicFramePr>
            <a:graphicFrameLocks noChangeAspect="1"/>
          </p:cNvGraphicFramePr>
          <p:nvPr/>
        </p:nvGraphicFramePr>
        <p:xfrm>
          <a:off x="989000" y="1428736"/>
          <a:ext cx="1797050" cy="417512"/>
        </p:xfrm>
        <a:graphic>
          <a:graphicData uri="http://schemas.openxmlformats.org/presentationml/2006/ole">
            <mc:AlternateContent xmlns:mc="http://schemas.openxmlformats.org/markup-compatibility/2006">
              <mc:Choice xmlns:v="urn:schemas-microsoft-com:vml" Requires="v">
                <p:oleObj spid="_x0000_s490507" name="Equation" r:id="rId6" imgW="876240" imgH="203040" progId="Equation.DSMT4">
                  <p:embed/>
                </p:oleObj>
              </mc:Choice>
              <mc:Fallback>
                <p:oleObj name="Equation" r:id="rId6" imgW="876240" imgH="20304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000" y="1428736"/>
                        <a:ext cx="17970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0503" name="Object 7"/>
          <p:cNvGraphicFramePr>
            <a:graphicFrameLocks noChangeAspect="1"/>
          </p:cNvGraphicFramePr>
          <p:nvPr/>
        </p:nvGraphicFramePr>
        <p:xfrm>
          <a:off x="2960675" y="1428736"/>
          <a:ext cx="1276350" cy="417512"/>
        </p:xfrm>
        <a:graphic>
          <a:graphicData uri="http://schemas.openxmlformats.org/presentationml/2006/ole">
            <mc:AlternateContent xmlns:mc="http://schemas.openxmlformats.org/markup-compatibility/2006">
              <mc:Choice xmlns:v="urn:schemas-microsoft-com:vml" Requires="v">
                <p:oleObj spid="_x0000_s490508" name="Equation" r:id="rId8" imgW="622080" imgH="203040" progId="Equation.DSMT4">
                  <p:embed/>
                </p:oleObj>
              </mc:Choice>
              <mc:Fallback>
                <p:oleObj name="Equation" r:id="rId8" imgW="622080" imgH="20304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675" y="1428736"/>
                        <a:ext cx="127635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0504" name="Object 8"/>
          <p:cNvGraphicFramePr>
            <a:graphicFrameLocks noChangeAspect="1"/>
          </p:cNvGraphicFramePr>
          <p:nvPr/>
        </p:nvGraphicFramePr>
        <p:xfrm>
          <a:off x="2103438" y="2062163"/>
          <a:ext cx="1797050" cy="417513"/>
        </p:xfrm>
        <a:graphic>
          <a:graphicData uri="http://schemas.openxmlformats.org/presentationml/2006/ole">
            <mc:AlternateContent xmlns:mc="http://schemas.openxmlformats.org/markup-compatibility/2006">
              <mc:Choice xmlns:v="urn:schemas-microsoft-com:vml" Requires="v">
                <p:oleObj spid="_x0000_s490509" name="Equation" r:id="rId10" imgW="876240" imgH="203040" progId="Equation.DSMT4">
                  <p:embed/>
                </p:oleObj>
              </mc:Choice>
              <mc:Fallback>
                <p:oleObj name="Equation" r:id="rId10" imgW="876240" imgH="20304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438" y="2062163"/>
                        <a:ext cx="179705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0505" name="Object 9"/>
          <p:cNvGraphicFramePr>
            <a:graphicFrameLocks noChangeAspect="1"/>
          </p:cNvGraphicFramePr>
          <p:nvPr/>
        </p:nvGraphicFramePr>
        <p:xfrm>
          <a:off x="2147875" y="3208463"/>
          <a:ext cx="1276350" cy="417513"/>
        </p:xfrm>
        <a:graphic>
          <a:graphicData uri="http://schemas.openxmlformats.org/presentationml/2006/ole">
            <mc:AlternateContent xmlns:mc="http://schemas.openxmlformats.org/markup-compatibility/2006">
              <mc:Choice xmlns:v="urn:schemas-microsoft-com:vml" Requires="v">
                <p:oleObj spid="_x0000_s490510" name="Equation" r:id="rId11" imgW="622080" imgH="203040" progId="Equation.DSMT4">
                  <p:embed/>
                </p:oleObj>
              </mc:Choice>
              <mc:Fallback>
                <p:oleObj name="Equation" r:id="rId11" imgW="622080" imgH="203040" progId="Equation.DSMT4">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7875" y="3208463"/>
                        <a:ext cx="127635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90506" name="Picture 10" descr="C:\Users\haida2416\AppData\Roaming\Tencent\Users\2350686505\QQ\WinTemp\RichOle\P{UP%1R4`P})V6`UD9SEPSK.png"/>
          <p:cNvPicPr>
            <a:picLocks noChangeAspect="1" noChangeArrowheads="1"/>
          </p:cNvPicPr>
          <p:nvPr/>
        </p:nvPicPr>
        <p:blipFill>
          <a:blip r:embed="rId12"/>
          <a:srcRect/>
          <a:stretch>
            <a:fillRect/>
          </a:stretch>
        </p:blipFill>
        <p:spPr bwMode="auto">
          <a:xfrm>
            <a:off x="1038212" y="2714620"/>
            <a:ext cx="5462614" cy="305296"/>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7620" y="58912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5" name="矩形 34"/>
          <p:cNvSpPr/>
          <p:nvPr/>
        </p:nvSpPr>
        <p:spPr>
          <a:xfrm>
            <a:off x="3513132" y="2281519"/>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FF0000"/>
                </a:solidFill>
              </a:rPr>
              <a:t>Objectness</a:t>
            </a:r>
            <a:endParaRPr lang="zh-CN" altLang="en-US" dirty="0">
              <a:solidFill>
                <a:srgbClr val="FF0000"/>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Results on Pascal VOC 07</a:t>
            </a:r>
          </a:p>
          <a:p>
            <a:pPr lvl="1"/>
            <a:r>
              <a:rPr lang="en-US" altLang="zh-CN" dirty="0" smtClean="0"/>
              <a:t>We mark in yellow windows correctly covering ground-truth object (cyan); if there is more than one correct </a:t>
            </a:r>
            <a:r>
              <a:rPr lang="en-US" altLang="zh-CN" dirty="0" err="1" smtClean="0"/>
              <a:t>window,the</a:t>
            </a:r>
            <a:r>
              <a:rPr lang="en-US" altLang="zh-CN" dirty="0" smtClean="0"/>
              <a:t> best one is shown; all other windows are in red.</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97665" name="Picture 1" descr="C:\Users\haida2416\AppData\Roaming\Tencent\Users\2350686505\QQ\WinTemp\RichOle\DVPYTY@9GS8I0CU3~YT05RT.png"/>
          <p:cNvPicPr>
            <a:picLocks noChangeAspect="1" noChangeArrowheads="1"/>
          </p:cNvPicPr>
          <p:nvPr/>
        </p:nvPicPr>
        <p:blipFill>
          <a:blip r:embed="rId5"/>
          <a:srcRect/>
          <a:stretch>
            <a:fillRect/>
          </a:stretch>
        </p:blipFill>
        <p:spPr bwMode="auto">
          <a:xfrm>
            <a:off x="1928794" y="2428868"/>
            <a:ext cx="5214974" cy="3316379"/>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DR/STN plots</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93569" name="Picture 1" descr="C:\Users\haida2416\AppData\Roaming\Tencent\Users\2350686505\QQ\WinTemp\RichOle\KJS_FB1}X%@8850P)SJVDMO.png"/>
          <p:cNvPicPr>
            <a:picLocks noChangeAspect="1" noChangeArrowheads="1"/>
          </p:cNvPicPr>
          <p:nvPr/>
        </p:nvPicPr>
        <p:blipFill>
          <a:blip r:embed="rId5"/>
          <a:srcRect/>
          <a:stretch>
            <a:fillRect/>
          </a:stretch>
        </p:blipFill>
        <p:spPr bwMode="auto">
          <a:xfrm>
            <a:off x="2214546" y="1428736"/>
            <a:ext cx="4471998" cy="4249095"/>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lstStyle/>
          <a:p>
            <a:r>
              <a:rPr lang="en-US" dirty="0" smtClean="0"/>
              <a:t>Compare with </a:t>
            </a:r>
            <a:r>
              <a:rPr lang="en-US" altLang="zh-CN" dirty="0" smtClean="0"/>
              <a:t>class-specific detections</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116744" name="Picture 8" descr="C:\Users\haida2416\AppData\Roaming\Tencent\Users\2350686505\QQ\WinTemp\RichOle\RT{BF$4K(@GX~%Y{U~HBLBH.png"/>
          <p:cNvPicPr>
            <a:picLocks noChangeAspect="1" noChangeArrowheads="1"/>
          </p:cNvPicPr>
          <p:nvPr/>
        </p:nvPicPr>
        <p:blipFill>
          <a:blip r:embed="rId5"/>
          <a:srcRect/>
          <a:stretch>
            <a:fillRect/>
          </a:stretch>
        </p:blipFill>
        <p:spPr bwMode="auto">
          <a:xfrm>
            <a:off x="1500165" y="1285860"/>
            <a:ext cx="5850257" cy="4552972"/>
          </a:xfrm>
          <a:prstGeom prst="rect">
            <a:avLst/>
          </a:prstGeom>
          <a:noFill/>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zh-CN" altLang="en-US" dirty="0"/>
          </a:p>
        </p:txBody>
      </p:sp>
      <p:sp>
        <p:nvSpPr>
          <p:cNvPr id="4" name="TextBox 3"/>
          <p:cNvSpPr txBox="1"/>
          <p:nvPr/>
        </p:nvSpPr>
        <p:spPr>
          <a:xfrm>
            <a:off x="0" y="1193369"/>
            <a:ext cx="3874577" cy="584775"/>
          </a:xfrm>
          <a:prstGeom prst="rect">
            <a:avLst/>
          </a:prstGeom>
          <a:noFill/>
        </p:spPr>
        <p:txBody>
          <a:bodyPr wrap="square" rtlCol="0">
            <a:spAutoFit/>
          </a:bodyPr>
          <a:lstStyle/>
          <a:p>
            <a:r>
              <a:rPr lang="en-US" altLang="zh-CN" sz="3200" dirty="0" smtClean="0">
                <a:latin typeface="Adobe Gothic Std B" pitchFamily="34" charset="-128"/>
                <a:ea typeface="Adobe Gothic Std B" pitchFamily="34" charset="-128"/>
              </a:rPr>
              <a:t>Ming-Ming Cheng</a:t>
            </a:r>
            <a:endParaRPr lang="zh-CN" altLang="en-US" sz="3200" dirty="0">
              <a:latin typeface="Adobe Gothic Std B" pitchFamily="34" charset="-128"/>
            </a:endParaRPr>
          </a:p>
        </p:txBody>
      </p:sp>
      <p:sp>
        <p:nvSpPr>
          <p:cNvPr id="5" name="Title 1"/>
          <p:cNvSpPr txBox="1">
            <a:spLocks/>
          </p:cNvSpPr>
          <p:nvPr/>
        </p:nvSpPr>
        <p:spPr>
          <a:xfrm>
            <a:off x="0" y="2231756"/>
            <a:ext cx="9144000" cy="2142565"/>
          </a:xfrm>
          <a:prstGeom prst="rect">
            <a:avLst/>
          </a:prstGeom>
          <a:noFill/>
          <a:ln>
            <a:noFill/>
          </a:ln>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BING: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Binarized</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Normed</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Gradients for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Objectness</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Estimation at 300fps</a:t>
            </a:r>
            <a:endParaRPr kumimoji="0" lang="en-US" sz="44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p:txBody>
      </p:sp>
      <p:sp>
        <p:nvSpPr>
          <p:cNvPr id="6" name="TextBox 5"/>
          <p:cNvSpPr txBox="1"/>
          <p:nvPr/>
        </p:nvSpPr>
        <p:spPr>
          <a:xfrm>
            <a:off x="0" y="4819972"/>
            <a:ext cx="3657600" cy="584775"/>
          </a:xfrm>
          <a:prstGeom prst="rect">
            <a:avLst/>
          </a:prstGeom>
          <a:noFill/>
        </p:spPr>
        <p:txBody>
          <a:bodyPr wrap="square" rtlCol="0">
            <a:spAutoFit/>
          </a:bodyPr>
          <a:lstStyle/>
          <a:p>
            <a:r>
              <a:rPr lang="en-US" altLang="zh-CN" sz="3200" dirty="0" smtClean="0">
                <a:latin typeface="Adobe Gothic Std B" pitchFamily="34" charset="-128"/>
                <a:ea typeface="Adobe Gothic Std B" pitchFamily="34" charset="-128"/>
              </a:rPr>
              <a:t>In CVPR, 2014</a:t>
            </a:r>
            <a:endParaRPr lang="zh-CN" altLang="en-US" sz="3200" dirty="0" smtClean="0">
              <a:latin typeface="Adobe Gothic Std B" pitchFamily="34" charset="-128"/>
              <a:ea typeface="Adobe Gothic Std B" pitchFamily="34" charset="-128"/>
            </a:endParaRPr>
          </a:p>
        </p:txBody>
      </p:sp>
      <p:pic>
        <p:nvPicPr>
          <p:cNvPr id="8" name="图片 7" descr="chengmingmin.jpg"/>
          <p:cNvPicPr>
            <a:picLocks noChangeAspect="1"/>
          </p:cNvPicPr>
          <p:nvPr/>
        </p:nvPicPr>
        <p:blipFill>
          <a:blip r:embed="rId2"/>
          <a:stretch>
            <a:fillRect/>
          </a:stretch>
        </p:blipFill>
        <p:spPr>
          <a:xfrm>
            <a:off x="6543837" y="810916"/>
            <a:ext cx="1790700" cy="1733550"/>
          </a:xfrm>
          <a:prstGeom prst="rect">
            <a:avLst/>
          </a:prstGeom>
        </p:spPr>
      </p:pic>
      <p:pic>
        <p:nvPicPr>
          <p:cNvPr id="9" name="图片 8" descr="cvpr.jpg"/>
          <p:cNvPicPr>
            <a:picLocks noChangeAspect="1"/>
          </p:cNvPicPr>
          <p:nvPr/>
        </p:nvPicPr>
        <p:blipFill>
          <a:blip r:embed="rId3"/>
          <a:stretch>
            <a:fillRect/>
          </a:stretch>
        </p:blipFill>
        <p:spPr>
          <a:xfrm>
            <a:off x="5166586" y="4151204"/>
            <a:ext cx="3181350" cy="1438275"/>
          </a:xfrm>
          <a:prstGeom prst="rect">
            <a:avLst/>
          </a:prstGeom>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 Observation</a:t>
            </a:r>
            <a:endParaRPr lang="en-US" dirty="0"/>
          </a:p>
        </p:txBody>
      </p:sp>
      <p:sp>
        <p:nvSpPr>
          <p:cNvPr id="3" name="Content Placeholder 2"/>
          <p:cNvSpPr>
            <a:spLocks noGrp="1"/>
          </p:cNvSpPr>
          <p:nvPr>
            <p:ph idx="1"/>
          </p:nvPr>
        </p:nvSpPr>
        <p:spPr>
          <a:xfrm>
            <a:off x="295835" y="791584"/>
            <a:ext cx="8516471" cy="5296796"/>
          </a:xfrm>
        </p:spPr>
        <p:txBody>
          <a:bodyPr/>
          <a:lstStyle/>
          <a:p>
            <a:r>
              <a:rPr lang="en-US" dirty="0" smtClean="0"/>
              <a:t>Objects are stand-alone things with well defined </a:t>
            </a:r>
            <a:r>
              <a:rPr lang="en-US" b="1" dirty="0" smtClean="0"/>
              <a:t>closed boundaries</a:t>
            </a:r>
            <a:r>
              <a:rPr lang="en-US" dirty="0" smtClean="0"/>
              <a:t> and centers.</a:t>
            </a:r>
            <a:r>
              <a:rPr lang="en-US" altLang="zh-CN" dirty="0" smtClean="0">
                <a:solidFill>
                  <a:srgbClr val="FF0000"/>
                </a:solidFill>
              </a:rPr>
              <a:t> </a:t>
            </a:r>
            <a:endParaRPr lang="en-US" dirty="0" smtClean="0"/>
          </a:p>
          <a:p>
            <a:pPr lvl="2">
              <a:buFont typeface="Wingdings" panose="05000000000000000000" pitchFamily="2" charset="2"/>
              <a:buChar char="v"/>
            </a:pPr>
            <a:endParaRPr lang="en-US" sz="1600" dirty="0" smtClean="0"/>
          </a:p>
          <a:p>
            <a:pPr lvl="2">
              <a:buFont typeface="Wingdings" panose="05000000000000000000" pitchFamily="2" charset="2"/>
              <a:buChar char="v"/>
            </a:pPr>
            <a:endParaRPr lang="en-US" sz="1600" dirty="0">
              <a:hlinkClick r:id="rId3"/>
            </a:endParaRPr>
          </a:p>
          <a:p>
            <a:pPr lvl="1">
              <a:buFont typeface="Wingdings" panose="05000000000000000000" pitchFamily="2" charset="2"/>
              <a:buChar char="v"/>
            </a:pPr>
            <a:endParaRPr lang="en-US" sz="2000" dirty="0" smtClean="0"/>
          </a:p>
          <a:p>
            <a:pPr lvl="1">
              <a:buFont typeface="Wingdings" panose="05000000000000000000" pitchFamily="2" charset="2"/>
              <a:buChar char="v"/>
            </a:pPr>
            <a:endParaRPr lang="en-US" sz="2000" dirty="0" smtClean="0"/>
          </a:p>
          <a:p>
            <a:r>
              <a:rPr lang="en-US" dirty="0" smtClean="0"/>
              <a:t>Little variations could </a:t>
            </a:r>
            <a:r>
              <a:rPr lang="en-US" dirty="0"/>
              <a:t>present in such abstracted view.</a:t>
            </a:r>
          </a:p>
        </p:txBody>
      </p:sp>
      <p:pic>
        <p:nvPicPr>
          <p:cNvPr id="7" name="Picture 6"/>
          <p:cNvPicPr>
            <a:picLocks noChangeAspect="1"/>
          </p:cNvPicPr>
          <p:nvPr/>
        </p:nvPicPr>
        <p:blipFill>
          <a:blip r:embed="rId4"/>
          <a:stretch>
            <a:fillRect/>
          </a:stretch>
        </p:blipFill>
        <p:spPr>
          <a:xfrm>
            <a:off x="620806" y="3406140"/>
            <a:ext cx="8191500" cy="3048000"/>
          </a:xfrm>
          <a:prstGeom prst="rect">
            <a:avLst/>
          </a:prstGeom>
        </p:spPr>
      </p:pic>
      <p:sp>
        <p:nvSpPr>
          <p:cNvPr id="5" name="圆角矩形 7"/>
          <p:cNvSpPr/>
          <p:nvPr/>
        </p:nvSpPr>
        <p:spPr>
          <a:xfrm>
            <a:off x="779032" y="1728169"/>
            <a:ext cx="7550075" cy="11219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Finding </a:t>
            </a:r>
            <a:r>
              <a:rPr lang="en-US" sz="1600" dirty="0">
                <a:solidFill>
                  <a:schemeClr val="tx1"/>
                </a:solidFill>
                <a:latin typeface="Calibri Light" panose="020F0302020204030204" pitchFamily="34" charset="0"/>
                <a:hlinkClick r:id="rId6"/>
              </a:rPr>
              <a:t>pictures of objects in large collections of images</a:t>
            </a:r>
            <a:r>
              <a:rPr lang="en-US" sz="1600" dirty="0">
                <a:solidFill>
                  <a:schemeClr val="tx1"/>
                </a:solidFill>
                <a:latin typeface="Calibri Light" panose="020F0302020204030204" pitchFamily="34" charset="0"/>
              </a:rPr>
              <a:t>. Springer Berlin Heidelberg, 1996, Forsyth et. al.</a:t>
            </a:r>
          </a:p>
          <a:p>
            <a:pPr marL="342900" lvl="1"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3"/>
              </a:rPr>
              <a:t>Using stuff to find things</a:t>
            </a:r>
            <a:r>
              <a:rPr lang="en-US" sz="1600" dirty="0">
                <a:solidFill>
                  <a:schemeClr val="tx1"/>
                </a:solidFill>
                <a:latin typeface="Calibri Light" panose="020F0302020204030204" pitchFamily="34" charset="0"/>
              </a:rPr>
              <a:t>. ECCV 2008, </a:t>
            </a:r>
            <a:r>
              <a:rPr lang="en-US" sz="1600" dirty="0" err="1">
                <a:solidFill>
                  <a:schemeClr val="tx1"/>
                </a:solidFill>
                <a:latin typeface="Calibri Light" panose="020F0302020204030204" pitchFamily="34" charset="0"/>
              </a:rPr>
              <a:t>Heitz</a:t>
            </a:r>
            <a:r>
              <a:rPr lang="en-US" sz="1600" dirty="0">
                <a:solidFill>
                  <a:schemeClr val="tx1"/>
                </a:solidFill>
                <a:latin typeface="Calibri Light" panose="020F0302020204030204" pitchFamily="34" charset="0"/>
              </a:rPr>
              <a:t> et. al.</a:t>
            </a:r>
          </a:p>
          <a:p>
            <a:pPr marL="342900" lvl="1"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Measuring the objectness of image window</a:t>
            </a:r>
            <a:r>
              <a:rPr lang="en-US" sz="1600" dirty="0">
                <a:solidFill>
                  <a:schemeClr val="tx1"/>
                </a:solidFill>
                <a:latin typeface="Calibri Light" panose="020F0302020204030204" pitchFamily="34" charset="0"/>
              </a:rPr>
              <a:t>, IEEE TPAMI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95228277"/>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Methodology of BING : Feature &amp; Learning</a:t>
            </a:r>
            <a:endParaRPr lang="en-US" sz="3600" dirty="0"/>
          </a:p>
        </p:txBody>
      </p:sp>
      <p:sp>
        <p:nvSpPr>
          <p:cNvPr id="3" name="Content Placeholder 2"/>
          <p:cNvSpPr>
            <a:spLocks noGrp="1"/>
          </p:cNvSpPr>
          <p:nvPr>
            <p:ph idx="1"/>
          </p:nvPr>
        </p:nvSpPr>
        <p:spPr>
          <a:xfrm>
            <a:off x="295835" y="815340"/>
            <a:ext cx="8516471" cy="5676900"/>
          </a:xfrm>
        </p:spPr>
        <p:txBody>
          <a:bodyPr/>
          <a:lstStyle/>
          <a:p>
            <a:r>
              <a:rPr lang="en-US" dirty="0" err="1" smtClean="0"/>
              <a:t>Normed</a:t>
            </a:r>
            <a:r>
              <a:rPr lang="en-US" dirty="0" smtClean="0"/>
              <a:t> gradients (NG) + Cascaded Linear SVMs</a:t>
            </a:r>
          </a:p>
          <a:p>
            <a:pPr marL="457200" lvl="1" indent="0">
              <a:buNone/>
            </a:pPr>
            <a:r>
              <a:rPr lang="en-US" dirty="0" smtClean="0">
                <a:solidFill>
                  <a:schemeClr val="bg1">
                    <a:lumMod val="50000"/>
                  </a:schemeClr>
                </a:solidFill>
              </a:rPr>
              <a:t>Normed gradient means Euclidean </a:t>
            </a:r>
            <a:r>
              <a:rPr lang="en-US" dirty="0">
                <a:solidFill>
                  <a:schemeClr val="bg1">
                    <a:lumMod val="50000"/>
                  </a:schemeClr>
                </a:solidFill>
              </a:rPr>
              <a:t>norm of the </a:t>
            </a:r>
            <a:r>
              <a:rPr lang="en-US" dirty="0" smtClean="0">
                <a:solidFill>
                  <a:schemeClr val="bg1">
                    <a:lumMod val="50000"/>
                  </a:schemeClr>
                </a:solidFill>
              </a:rPr>
              <a:t>gradient</a:t>
            </a:r>
          </a:p>
        </p:txBody>
      </p:sp>
      <p:pic>
        <p:nvPicPr>
          <p:cNvPr id="6" name="Picture 5"/>
          <p:cNvPicPr>
            <a:picLocks noChangeAspect="1"/>
          </p:cNvPicPr>
          <p:nvPr/>
        </p:nvPicPr>
        <p:blipFill>
          <a:blip r:embed="rId3"/>
          <a:stretch>
            <a:fillRect/>
          </a:stretch>
        </p:blipFill>
        <p:spPr>
          <a:xfrm>
            <a:off x="1714480" y="1643050"/>
            <a:ext cx="4939655" cy="4195782"/>
          </a:xfrm>
          <a:prstGeom prst="rect">
            <a:avLst/>
          </a:prstGeom>
        </p:spPr>
      </p:pic>
      <p:sp>
        <p:nvSpPr>
          <p:cNvPr id="5"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BING: </a:t>
            </a:r>
            <a:r>
              <a:rPr lang="en-US" altLang="zh-CN" sz="1600" dirty="0" err="1" smtClean="0">
                <a:solidFill>
                  <a:schemeClr val="tx1"/>
                </a:solidFill>
                <a:latin typeface="Calibri Light" panose="020F0302020204030204" pitchFamily="34" charset="0"/>
                <a:hlinkClick r:id="rId5"/>
              </a:rPr>
              <a:t>Binarized</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Normed</a:t>
            </a:r>
            <a:r>
              <a:rPr lang="en-US" altLang="zh-CN" sz="1600" dirty="0" smtClean="0">
                <a:solidFill>
                  <a:schemeClr val="tx1"/>
                </a:solidFill>
                <a:latin typeface="Calibri Light" panose="020F0302020204030204" pitchFamily="34" charset="0"/>
                <a:hlinkClick r:id="rId5"/>
              </a:rPr>
              <a:t> Gradients for </a:t>
            </a:r>
            <a:r>
              <a:rPr lang="en-US" altLang="zh-CN" sz="1600" dirty="0" err="1" smtClean="0">
                <a:solidFill>
                  <a:schemeClr val="tx1"/>
                </a:solidFill>
                <a:latin typeface="Calibri Light" panose="020F0302020204030204" pitchFamily="34" charset="0"/>
                <a:hlinkClick r:id="rId5"/>
              </a:rPr>
              <a:t>Objectness</a:t>
            </a:r>
            <a:r>
              <a:rPr lang="en-US" altLang="zh-CN" sz="1600" dirty="0" smtClean="0">
                <a:solidFill>
                  <a:schemeClr val="tx1"/>
                </a:solidFill>
                <a:latin typeface="Calibri Light" panose="020F0302020204030204" pitchFamily="34" charset="0"/>
                <a:hlinkClick r:id="rId5"/>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806507988"/>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Methodology of BING : Feature &amp; Learning</a:t>
            </a:r>
            <a:endParaRPr lang="en-US" sz="3600" dirty="0"/>
          </a:p>
        </p:txBody>
      </p:sp>
      <p:sp>
        <p:nvSpPr>
          <p:cNvPr id="3" name="Content Placeholder 2"/>
          <p:cNvSpPr>
            <a:spLocks noGrp="1"/>
          </p:cNvSpPr>
          <p:nvPr>
            <p:ph idx="1"/>
          </p:nvPr>
        </p:nvSpPr>
        <p:spPr>
          <a:xfrm>
            <a:off x="295835" y="830580"/>
            <a:ext cx="8516471" cy="5661660"/>
          </a:xfrm>
        </p:spPr>
        <p:txBody>
          <a:bodyPr/>
          <a:lstStyle/>
          <a:p>
            <a:r>
              <a:rPr lang="en-US" dirty="0" smtClean="0"/>
              <a:t>Normed gradients (NG</a:t>
            </a:r>
            <a:r>
              <a:rPr lang="en-US" dirty="0"/>
              <a:t>) + Cascaded Linear SVMs</a:t>
            </a:r>
            <a:endParaRPr lang="en-US" dirty="0" smtClean="0"/>
          </a:p>
          <a:p>
            <a:pPr lvl="1"/>
            <a:r>
              <a:rPr lang="en-US" dirty="0" smtClean="0"/>
              <a:t>Detect at different quantized scale and aspect ratios</a:t>
            </a:r>
          </a:p>
          <a:p>
            <a:pPr lvl="1"/>
            <a:r>
              <a:rPr lang="en-US" dirty="0" smtClean="0"/>
              <a:t>An 8x8 region in the normed gradient maps forms a 64D feature vector for a window in the source image</a:t>
            </a:r>
          </a:p>
        </p:txBody>
      </p:sp>
      <p:pic>
        <p:nvPicPr>
          <p:cNvPr id="6" name="Picture 5"/>
          <p:cNvPicPr>
            <a:picLocks noChangeAspect="1"/>
          </p:cNvPicPr>
          <p:nvPr/>
        </p:nvPicPr>
        <p:blipFill>
          <a:blip r:embed="rId3" cstate="print"/>
          <a:stretch>
            <a:fillRect/>
          </a:stretch>
        </p:blipFill>
        <p:spPr>
          <a:xfrm>
            <a:off x="2573903" y="2372583"/>
            <a:ext cx="3432808" cy="2915854"/>
          </a:xfrm>
          <a:prstGeom prst="rect">
            <a:avLst/>
          </a:prstGeom>
        </p:spPr>
      </p:pic>
      <p:sp>
        <p:nvSpPr>
          <p:cNvPr id="5" name="圆角矩形 7"/>
          <p:cNvSpPr/>
          <p:nvPr/>
        </p:nvSpPr>
        <p:spPr>
          <a:xfrm>
            <a:off x="295835" y="5343257"/>
            <a:ext cx="8624829" cy="11219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5"/>
              </a:rPr>
              <a:t>Simultaneous Object Detection and Ranking with Weak Supervision</a:t>
            </a:r>
            <a:r>
              <a:rPr lang="en-US" sz="1600" dirty="0">
                <a:solidFill>
                  <a:schemeClr val="tx1"/>
                </a:solidFill>
                <a:latin typeface="Calibri Light" panose="020F0302020204030204" pitchFamily="34" charset="0"/>
              </a:rPr>
              <a:t>, NIPS 2010, </a:t>
            </a:r>
            <a:r>
              <a:rPr lang="en-US" sz="1600" dirty="0" err="1">
                <a:solidFill>
                  <a:schemeClr val="tx1"/>
                </a:solidFill>
                <a:latin typeface="Calibri Light" panose="020F0302020204030204" pitchFamily="34" charset="0"/>
              </a:rPr>
              <a:t>Blaschko</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smtClean="0">
              <a:solidFill>
                <a:schemeClr val="tx1"/>
              </a:solidFill>
              <a:latin typeface="Calibri Light" panose="020F0302020204030204" pitchFamily="34" charset="0"/>
              <a:hlinkClick r:id=""/>
            </a:endParaRPr>
          </a:p>
          <a:p>
            <a:pPr marL="342900" lvl="1"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
              </a:rPr>
              <a:t>Proposal </a:t>
            </a:r>
            <a:r>
              <a:rPr lang="en-US" sz="1600" dirty="0">
                <a:solidFill>
                  <a:schemeClr val="tx1"/>
                </a:solidFill>
                <a:latin typeface="Calibri Light" panose="020F0302020204030204" pitchFamily="34" charset="0"/>
                <a:hlinkClick r:id="rId6"/>
              </a:rPr>
              <a:t>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al.</a:t>
            </a:r>
          </a:p>
          <a:p>
            <a:pPr marL="342900" lvl="1" indent="-342900" algn="just">
              <a:lnSpc>
                <a:spcPct val="80000"/>
              </a:lnSpc>
              <a:spcBef>
                <a:spcPts val="300"/>
              </a:spcBef>
              <a:spcAft>
                <a:spcPts val="300"/>
              </a:spcAft>
              <a:buBlip>
                <a:blip r:embed="rId4"/>
              </a:buBlip>
            </a:pPr>
            <a:r>
              <a:rPr lang="en-US" sz="1600" dirty="0" err="1" smtClean="0">
                <a:solidFill>
                  <a:schemeClr val="tx1"/>
                </a:solidFill>
                <a:latin typeface="Calibri Light" panose="020F0302020204030204" pitchFamily="34" charset="0"/>
                <a:hlinkClick r:id="rId7"/>
              </a:rPr>
              <a:t>LibLinear</a:t>
            </a:r>
            <a:r>
              <a:rPr lang="en-US" sz="1600" dirty="0">
                <a:solidFill>
                  <a:schemeClr val="tx1"/>
                </a:solidFill>
                <a:latin typeface="Calibri Light" panose="020F0302020204030204" pitchFamily="34" charset="0"/>
                <a:hlinkClick r:id="rId7"/>
              </a:rPr>
              <a:t>: A library for large linear </a:t>
            </a:r>
            <a:r>
              <a:rPr lang="en-US" sz="1600" dirty="0" smtClean="0">
                <a:solidFill>
                  <a:schemeClr val="tx1"/>
                </a:solidFill>
                <a:latin typeface="Calibri Light" panose="020F0302020204030204" pitchFamily="34" charset="0"/>
                <a:hlinkClick r:id="rId7"/>
              </a:rPr>
              <a:t>classiﬁcation</a:t>
            </a:r>
            <a:r>
              <a:rPr lang="en-US" sz="1600" dirty="0" smtClean="0">
                <a:solidFill>
                  <a:schemeClr val="tx1"/>
                </a:solidFill>
                <a:latin typeface="Calibri Light" panose="020F0302020204030204" pitchFamily="34" charset="0"/>
              </a:rPr>
              <a:t>, JMLR 2008, Fan et. al.</a:t>
            </a:r>
          </a:p>
          <a:p>
            <a:pPr marL="342900" lvl="1"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8"/>
              </a:rPr>
              <a:t>Learning </a:t>
            </a:r>
            <a:r>
              <a:rPr lang="en-US" sz="1600" dirty="0">
                <a:solidFill>
                  <a:schemeClr val="tx1"/>
                </a:solidFill>
                <a:latin typeface="Calibri Light" panose="020F0302020204030204" pitchFamily="34" charset="0"/>
                <a:hlinkClick r:id="rId8"/>
              </a:rPr>
              <a:t>a Category Independent Object Detection Cascade</a:t>
            </a:r>
            <a:r>
              <a:rPr lang="en-US" sz="1600" dirty="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ICCV 2011, </a:t>
            </a:r>
            <a:r>
              <a:rPr lang="en-US" sz="1600" dirty="0" err="1" smtClean="0">
                <a:solidFill>
                  <a:schemeClr val="tx1"/>
                </a:solidFill>
                <a:latin typeface="Calibri Light" panose="020F0302020204030204" pitchFamily="34" charset="0"/>
              </a:rPr>
              <a:t>Rahtu</a:t>
            </a:r>
            <a:r>
              <a:rPr lang="en-US" sz="1600" dirty="0" smtClean="0">
                <a:solidFill>
                  <a:schemeClr val="tx1"/>
                </a:solidFill>
                <a:latin typeface="Calibri Light" panose="020F0302020204030204" pitchFamily="34" charset="0"/>
              </a:rPr>
              <a:t> et. al.</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2127695986"/>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Binarization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5835" y="822960"/>
                <a:ext cx="8516471" cy="5133023"/>
              </a:xfrm>
            </p:spPr>
            <p:txBody>
              <a:bodyPr/>
              <a:lstStyle/>
              <a:p>
                <a:r>
                  <a:rPr lang="en-US" dirty="0" smtClean="0"/>
                  <a:t>Model weights can be binary-approximated </a:t>
                </a:r>
              </a:p>
              <a:p>
                <a:pPr lvl="1"/>
                <a:r>
                  <a:rPr lang="en-US" dirty="0" smtClean="0"/>
                  <a:t>Binarized </a:t>
                </a:r>
                <a:r>
                  <a:rPr lang="en-US" dirty="0"/>
                  <a:t>feature </a:t>
                </a:r>
                <a:r>
                  <a:rPr lang="en-US" dirty="0" smtClean="0"/>
                  <a:t>could </a:t>
                </a:r>
                <a:r>
                  <a:rPr lang="en-US" dirty="0"/>
                  <a:t>be tested </a:t>
                </a:r>
                <a:r>
                  <a:rPr lang="en-US" dirty="0" smtClean="0"/>
                  <a:t>using fast </a:t>
                </a:r>
                <a:r>
                  <a:rPr lang="en-US" dirty="0"/>
                  <a:t>BITWISE AND </a:t>
                </a:r>
                <a:r>
                  <a:rPr lang="en-US" dirty="0" err="1"/>
                  <a:t>and</a:t>
                </a:r>
                <a:r>
                  <a:rPr lang="en-US" dirty="0"/>
                  <a:t> BIT COUNT </a:t>
                </a:r>
                <a:r>
                  <a:rPr lang="en-US" dirty="0" smtClean="0"/>
                  <a:t>operations</a:t>
                </a:r>
              </a:p>
              <a:p>
                <a:pPr lvl="2">
                  <a:buFont typeface="Wingdings" panose="05000000000000000000" pitchFamily="2" charset="2"/>
                  <a:buChar char="v"/>
                </a:pPr>
                <a:endParaRPr lang="en-US" dirty="0" smtClean="0"/>
              </a:p>
              <a:p>
                <a:pPr lvl="2">
                  <a:buFont typeface="Wingdings" panose="05000000000000000000" pitchFamily="2" charset="2"/>
                  <a:buChar char="v"/>
                </a:pPr>
                <a:endParaRPr lang="en-US" dirty="0" smtClean="0"/>
              </a:p>
              <a:p>
                <a:r>
                  <a:rPr lang="en-US" dirty="0" smtClean="0"/>
                  <a:t>Binarized </a:t>
                </a:r>
                <a:r>
                  <a:rPr lang="en-US" dirty="0"/>
                  <a:t>normed gradients (BING)</a:t>
                </a:r>
              </a:p>
              <a:p>
                <a:pPr lvl="1"/>
                <a:r>
                  <a:rPr lang="en-US" dirty="0"/>
                  <a:t>Binary </a:t>
                </a:r>
                <a:r>
                  <a:rPr lang="en-US" dirty="0" smtClean="0"/>
                  <a:t>approximation </a:t>
                </a:r>
                <a:r>
                  <a:rPr lang="en-US" dirty="0"/>
                  <a:t>of the NG feature (a BYTE value)</a:t>
                </a:r>
              </a:p>
              <a:p>
                <a:pPr lvl="1"/>
                <a:r>
                  <a:rPr lang="en-US" dirty="0"/>
                  <a:t>Using top </a:t>
                </a:r>
                <a14:m>
                  <m:oMath xmlns:m="http://schemas.openxmlformats.org/officeDocument/2006/math" xmlns="">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𝑔</m:t>
                        </m:r>
                      </m:sub>
                    </m:sSub>
                  </m:oMath>
                </a14:m>
                <a:r>
                  <a:rPr lang="en-US" dirty="0"/>
                  <a:t> binary bits of a BYTE value.</a:t>
                </a:r>
              </a:p>
              <a:p>
                <a:pPr lvl="2"/>
                <a:r>
                  <a:rPr lang="en-US" dirty="0"/>
                  <a:t>E.g. Decimal: 210 </a:t>
                </a:r>
                <a:r>
                  <a:rPr lang="en-US" dirty="0">
                    <a:sym typeface="Wingdings" panose="05000000000000000000" pitchFamily="2" charset="2"/>
                  </a:rPr>
                  <a:t></a:t>
                </a:r>
                <a:r>
                  <a:rPr lang="en-US" dirty="0"/>
                  <a:t>Binary: </a:t>
                </a:r>
                <a:r>
                  <a:rPr lang="en-US" dirty="0">
                    <a:solidFill>
                      <a:srgbClr val="00B0F0"/>
                    </a:solidFill>
                  </a:rPr>
                  <a:t>1101</a:t>
                </a:r>
                <a:r>
                  <a:rPr lang="en-US" dirty="0"/>
                  <a:t>0010</a:t>
                </a:r>
                <a:r>
                  <a:rPr lang="en-US" dirty="0">
                    <a:sym typeface="Wingdings" panose="05000000000000000000" pitchFamily="2" charset="2"/>
                  </a:rPr>
                  <a:t>Top </a:t>
                </a:r>
                <a14:m>
                  <m:oMath xmlns:m="http://schemas.openxmlformats.org/officeDocument/2006/math" xmlns="">
                    <m:sSub>
                      <m:sSubPr>
                        <m:ctrlPr>
                          <a:rPr lang="en-US" i="1" dirty="0">
                            <a:latin typeface="Cambria Math" panose="02040503050406030204" pitchFamily="18" charset="0"/>
                            <a:sym typeface="Wingdings" panose="05000000000000000000" pitchFamily="2" charset="2"/>
                          </a:rPr>
                        </m:ctrlPr>
                      </m:sSubPr>
                      <m:e>
                        <m:r>
                          <m:rPr>
                            <m:sty m:val="p"/>
                          </m:rPr>
                          <a:rPr lang="en-US" dirty="0">
                            <a:latin typeface="Cambria Math" panose="02040503050406030204" pitchFamily="18" charset="0"/>
                            <a:sym typeface="Wingdings" panose="05000000000000000000" pitchFamily="2" charset="2"/>
                          </a:rPr>
                          <m:t>N</m:t>
                        </m:r>
                      </m:e>
                      <m:sub>
                        <m:r>
                          <m:rPr>
                            <m:sty m:val="p"/>
                          </m:rPr>
                          <a:rPr lang="en-US" dirty="0">
                            <a:latin typeface="Cambria Math" panose="02040503050406030204" pitchFamily="18" charset="0"/>
                            <a:sym typeface="Wingdings" panose="05000000000000000000" pitchFamily="2" charset="2"/>
                          </a:rPr>
                          <m:t>g</m:t>
                        </m:r>
                      </m:sub>
                    </m:sSub>
                    <m:r>
                      <a:rPr lang="en-US" dirty="0">
                        <a:latin typeface="Cambria Math" panose="02040503050406030204" pitchFamily="18" charset="0"/>
                        <a:sym typeface="Wingdings" panose="05000000000000000000" pitchFamily="2" charset="2"/>
                      </a:rPr>
                      <m:t>=</m:t>
                    </m:r>
                    <m:r>
                      <a:rPr lang="en-US" i="1" dirty="0">
                        <a:latin typeface="Cambria Math" panose="02040503050406030204" pitchFamily="18" charset="0"/>
                        <a:sym typeface="Wingdings" panose="05000000000000000000" pitchFamily="2" charset="2"/>
                      </a:rPr>
                      <m:t>4</m:t>
                    </m:r>
                  </m:oMath>
                </a14:m>
                <a:r>
                  <a:rPr lang="en-US" dirty="0">
                    <a:sym typeface="Wingdings" panose="05000000000000000000" pitchFamily="2" charset="2"/>
                  </a:rPr>
                  <a:t> bits: </a:t>
                </a:r>
                <a:r>
                  <a:rPr lang="en-US" dirty="0">
                    <a:solidFill>
                      <a:srgbClr val="00B0F0"/>
                    </a:solidFill>
                    <a:sym typeface="Wingdings" panose="05000000000000000000" pitchFamily="2" charset="2"/>
                  </a:rPr>
                  <a:t>1101</a:t>
                </a:r>
              </a:p>
              <a:p>
                <a:pPr lvl="2"/>
                <a14:m>
                  <m:oMath xmlns:m="http://schemas.openxmlformats.org/officeDocument/2006/math" xmlns="">
                    <m:r>
                      <a:rPr lang="en-US" i="1">
                        <a:latin typeface="Cambria Math" panose="02040503050406030204" pitchFamily="18" charset="0"/>
                      </a:rPr>
                      <m:t>210</m:t>
                    </m:r>
                    <m:r>
                      <a:rPr lang="en-US" i="1">
                        <a:latin typeface="Cambria Math" panose="02040503050406030204" pitchFamily="18" charset="0"/>
                        <a:ea typeface="Cambria Math" panose="02040503050406030204" pitchFamily="18" charset="0"/>
                      </a:rPr>
                      <m:t>≈</m:t>
                    </m:r>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𝑤</m:t>
                            </m:r>
                          </m:sub>
                        </m:sSub>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𝑘</m:t>
                            </m:r>
                          </m:sup>
                        </m:sSup>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ub>
                        </m:sSub>
                      </m:e>
                    </m:nary>
                    <m:r>
                      <a:rPr lang="en-US" i="1">
                        <a:latin typeface="Cambria Math" panose="02040503050406030204" pitchFamily="18" charset="0"/>
                        <a:ea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8−1</m:t>
                        </m:r>
                      </m:sup>
                    </m:sSup>
                    <m:r>
                      <a:rPr lang="en-US" i="1">
                        <a:latin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8−2</m:t>
                        </m:r>
                      </m:sup>
                    </m:sSup>
                    <m:r>
                      <a:rPr lang="en-US" i="1">
                        <a:latin typeface="Cambria Math" panose="02040503050406030204" pitchFamily="18" charset="0"/>
                      </a:rPr>
                      <m:t>+</m:t>
                    </m:r>
                    <m:r>
                      <a:rPr lang="en-US" i="1">
                        <a:solidFill>
                          <a:srgbClr val="00B0F0"/>
                        </a:solidFill>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8−3</m:t>
                        </m:r>
                      </m:sup>
                    </m:sSup>
                    <m:r>
                      <a:rPr lang="en-US" i="1">
                        <a:latin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8−4</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5835" y="822960"/>
                <a:ext cx="8516471" cy="5133023"/>
              </a:xfrm>
              <a:blipFill rotWithShape="0">
                <a:blip r:embed="rId3"/>
                <a:stretch>
                  <a:fillRect l="-1288" t="-1900" r="-286"/>
                </a:stretch>
              </a:blipFill>
            </p:spPr>
            <p:txBody>
              <a:bodyPr/>
              <a:lstStyle/>
              <a:p>
                <a:r>
                  <a:rPr lang="en-US">
                    <a:noFill/>
                  </a:rPr>
                  <a:t> </a:t>
                </a:r>
              </a:p>
            </p:txBody>
          </p:sp>
        </mc:Fallback>
      </mc:AlternateContent>
      <p:sp>
        <p:nvSpPr>
          <p:cNvPr id="4" name="圆角矩形 7"/>
          <p:cNvSpPr/>
          <p:nvPr/>
        </p:nvSpPr>
        <p:spPr>
          <a:xfrm>
            <a:off x="176941" y="2085974"/>
            <a:ext cx="8754258" cy="55245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5"/>
              </a:rPr>
              <a:t>Efficient online structured output learning for </a:t>
            </a:r>
            <a:r>
              <a:rPr lang="en-US" sz="1600" dirty="0" err="1">
                <a:solidFill>
                  <a:schemeClr val="tx1"/>
                </a:solidFill>
                <a:latin typeface="Calibri Light" panose="020F0302020204030204" pitchFamily="34" charset="0"/>
                <a:hlinkClick r:id="rId5"/>
              </a:rPr>
              <a:t>keypoint</a:t>
            </a:r>
            <a:r>
              <a:rPr lang="en-US" sz="1600" dirty="0">
                <a:solidFill>
                  <a:schemeClr val="tx1"/>
                </a:solidFill>
                <a:latin typeface="Calibri Light" panose="020F0302020204030204" pitchFamily="34" charset="0"/>
                <a:hlinkClick r:id="rId5"/>
              </a:rPr>
              <a:t>-based object tracking</a:t>
            </a:r>
            <a:r>
              <a:rPr lang="en-US" sz="1600" dirty="0">
                <a:solidFill>
                  <a:schemeClr val="tx1"/>
                </a:solidFill>
                <a:latin typeface="Calibri Light" panose="020F0302020204030204" pitchFamily="34" charset="0"/>
              </a:rPr>
              <a:t>. CVPR 2012, Hare et. </a:t>
            </a:r>
            <a:r>
              <a:rPr lang="en-US" sz="1600" dirty="0" smtClean="0">
                <a:solidFill>
                  <a:schemeClr val="tx1"/>
                </a:solidFill>
                <a:latin typeface="Calibri Light" panose="020F0302020204030204" pitchFamily="34" charset="0"/>
              </a:rPr>
              <a:t>al.</a:t>
            </a:r>
            <a:endParaRPr lang="en-US" sz="1600" dirty="0">
              <a:solidFill>
                <a:schemeClr val="tx1"/>
              </a:solidFill>
              <a:latin typeface="Calibri Light" panose="020F0302020204030204" pitchFamily="34" charset="0"/>
            </a:endParaRPr>
          </a:p>
        </p:txBody>
      </p:sp>
      <p:sp>
        <p:nvSpPr>
          <p:cNvPr id="5"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668178385"/>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a:t>
            </a:r>
            <a:r>
              <a:rPr lang="en-US" dirty="0"/>
              <a:t>Binarization</a:t>
            </a:r>
          </a:p>
        </p:txBody>
      </p:sp>
      <p:sp>
        <p:nvSpPr>
          <p:cNvPr id="3" name="Content Placeholder 2"/>
          <p:cNvSpPr>
            <a:spLocks noGrp="1"/>
          </p:cNvSpPr>
          <p:nvPr>
            <p:ph idx="1"/>
          </p:nvPr>
        </p:nvSpPr>
        <p:spPr>
          <a:xfrm>
            <a:off x="295835" y="883920"/>
            <a:ext cx="8516471" cy="5293043"/>
          </a:xfrm>
        </p:spPr>
        <p:txBody>
          <a:bodyPr/>
          <a:lstStyle/>
          <a:p>
            <a:r>
              <a:rPr lang="en-US" dirty="0" smtClean="0"/>
              <a:t>Getting BING features: illustration of the representation</a:t>
            </a:r>
            <a:endParaRPr lang="en-US" dirty="0"/>
          </a:p>
          <a:p>
            <a:pPr lvl="1"/>
            <a:r>
              <a:rPr lang="en-US" dirty="0" smtClean="0"/>
              <a:t>Use a single atomic variable (</a:t>
            </a:r>
            <a:r>
              <a:rPr lang="en-US" cap="all" dirty="0" smtClean="0"/>
              <a:t>int64 &amp; byte</a:t>
            </a:r>
            <a:r>
              <a:rPr lang="en-US" dirty="0" smtClean="0"/>
              <a:t>) to represent a BING feature and its last row.</a:t>
            </a:r>
          </a:p>
          <a:p>
            <a:pPr marL="457200" lvl="1" indent="0">
              <a:buNone/>
            </a:pPr>
            <a:endParaRPr lang="en-US" dirty="0" smtClean="0"/>
          </a:p>
        </p:txBody>
      </p:sp>
      <p:pic>
        <p:nvPicPr>
          <p:cNvPr id="4" name="Picture 3"/>
          <p:cNvPicPr>
            <a:picLocks noChangeAspect="1"/>
          </p:cNvPicPr>
          <p:nvPr/>
        </p:nvPicPr>
        <p:blipFill>
          <a:blip r:embed="rId2"/>
          <a:stretch>
            <a:fillRect/>
          </a:stretch>
        </p:blipFill>
        <p:spPr>
          <a:xfrm>
            <a:off x="1255604" y="2293303"/>
            <a:ext cx="6718852" cy="3040521"/>
          </a:xfrm>
          <a:prstGeom prst="rect">
            <a:avLst/>
          </a:prstGeom>
        </p:spPr>
      </p:pic>
      <p:sp>
        <p:nvSpPr>
          <p:cNvPr id="5"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377083307"/>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 Binarization</a:t>
            </a:r>
            <a:endParaRPr lang="en-US" dirty="0"/>
          </a:p>
        </p:txBody>
      </p:sp>
      <p:sp>
        <p:nvSpPr>
          <p:cNvPr id="3" name="Content Placeholder 2"/>
          <p:cNvSpPr>
            <a:spLocks noGrp="1"/>
          </p:cNvSpPr>
          <p:nvPr>
            <p:ph idx="1"/>
          </p:nvPr>
        </p:nvSpPr>
        <p:spPr>
          <a:xfrm>
            <a:off x="295835" y="899160"/>
            <a:ext cx="8516471" cy="5277803"/>
          </a:xfrm>
        </p:spPr>
        <p:txBody>
          <a:bodyPr/>
          <a:lstStyle/>
          <a:p>
            <a:r>
              <a:rPr lang="en-US" dirty="0" smtClean="0"/>
              <a:t>Getting BING features: illustration of the representation</a:t>
            </a:r>
            <a:endParaRPr lang="en-US" dirty="0"/>
          </a:p>
          <a:p>
            <a:pPr lvl="2"/>
            <a:endParaRPr lang="en-US" dirty="0" smtClean="0"/>
          </a:p>
          <a:p>
            <a:pPr lvl="2"/>
            <a:endParaRPr lang="en-US" dirty="0" smtClean="0"/>
          </a:p>
          <a:p>
            <a:pPr lvl="2"/>
            <a:endParaRPr lang="en-US" dirty="0"/>
          </a:p>
          <a:p>
            <a:pPr lvl="1"/>
            <a:endParaRPr lang="en-US" dirty="0" smtClean="0"/>
          </a:p>
          <a:p>
            <a:r>
              <a:rPr lang="en-US" dirty="0" smtClean="0"/>
              <a:t>Getting BING features</a:t>
            </a:r>
          </a:p>
          <a:p>
            <a:pPr marL="457200" lvl="1" indent="0">
              <a:buNone/>
            </a:pPr>
            <a:endParaRPr lang="en-US" dirty="0" smtClean="0"/>
          </a:p>
        </p:txBody>
      </p:sp>
      <p:pic>
        <p:nvPicPr>
          <p:cNvPr id="4" name="Picture 3"/>
          <p:cNvPicPr>
            <a:picLocks noChangeAspect="1"/>
          </p:cNvPicPr>
          <p:nvPr/>
        </p:nvPicPr>
        <p:blipFill>
          <a:blip r:embed="rId2"/>
          <a:stretch>
            <a:fillRect/>
          </a:stretch>
        </p:blipFill>
        <p:spPr>
          <a:xfrm>
            <a:off x="2693505" y="1355571"/>
            <a:ext cx="3521569" cy="1593636"/>
          </a:xfrm>
          <a:prstGeom prst="rect">
            <a:avLst/>
          </a:prstGeom>
        </p:spPr>
      </p:pic>
      <p:pic>
        <p:nvPicPr>
          <p:cNvPr id="6" name="Picture 5"/>
          <p:cNvPicPr>
            <a:picLocks noChangeAspect="1"/>
          </p:cNvPicPr>
          <p:nvPr/>
        </p:nvPicPr>
        <p:blipFill>
          <a:blip r:embed="rId3"/>
          <a:stretch>
            <a:fillRect/>
          </a:stretch>
        </p:blipFill>
        <p:spPr>
          <a:xfrm>
            <a:off x="1571604" y="3389624"/>
            <a:ext cx="5990496" cy="2539706"/>
          </a:xfrm>
          <a:prstGeom prst="rect">
            <a:avLst/>
          </a:prstGeom>
        </p:spPr>
      </p:pic>
      <p:sp>
        <p:nvSpPr>
          <p:cNvPr id="7" name="圆角矩形 7"/>
          <p:cNvSpPr/>
          <p:nvPr/>
        </p:nvSpPr>
        <p:spPr>
          <a:xfrm>
            <a:off x="176941" y="5929330"/>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BING: </a:t>
            </a:r>
            <a:r>
              <a:rPr lang="en-US" altLang="zh-CN" sz="1600" dirty="0" err="1" smtClean="0">
                <a:solidFill>
                  <a:schemeClr val="tx1"/>
                </a:solidFill>
                <a:latin typeface="Calibri Light" panose="020F0302020204030204" pitchFamily="34" charset="0"/>
                <a:hlinkClick r:id="rId5"/>
              </a:rPr>
              <a:t>Binarized</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Normed</a:t>
            </a:r>
            <a:r>
              <a:rPr lang="en-US" altLang="zh-CN" sz="1600" dirty="0" smtClean="0">
                <a:solidFill>
                  <a:schemeClr val="tx1"/>
                </a:solidFill>
                <a:latin typeface="Calibri Light" panose="020F0302020204030204" pitchFamily="34" charset="0"/>
                <a:hlinkClick r:id="rId5"/>
              </a:rPr>
              <a:t> Gradients for </a:t>
            </a:r>
            <a:r>
              <a:rPr lang="en-US" altLang="zh-CN" sz="1600" dirty="0" err="1" smtClean="0">
                <a:solidFill>
                  <a:schemeClr val="tx1"/>
                </a:solidFill>
                <a:latin typeface="Calibri Light" panose="020F0302020204030204" pitchFamily="34" charset="0"/>
                <a:hlinkClick r:id="rId5"/>
              </a:rPr>
              <a:t>Objectness</a:t>
            </a:r>
            <a:r>
              <a:rPr lang="en-US" altLang="zh-CN" sz="1600" dirty="0" smtClean="0">
                <a:solidFill>
                  <a:schemeClr val="tx1"/>
                </a:solidFill>
                <a:latin typeface="Calibri Light" panose="020F0302020204030204" pitchFamily="34" charset="0"/>
                <a:hlinkClick r:id="rId5"/>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752177847"/>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Objectness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Objectness proposal generation methods</a:t>
            </a:r>
          </a:p>
          <a:p>
            <a:pPr lvl="1"/>
            <a:r>
              <a:rPr lang="en-US" dirty="0" smtClean="0"/>
              <a:t>A small number (e.g. 1K) of category-independent proposals</a:t>
            </a:r>
          </a:p>
          <a:p>
            <a:pPr lvl="1"/>
            <a:r>
              <a:rPr lang="en-US" dirty="0" smtClean="0"/>
              <a:t>Expected to cover all objects in an image</a:t>
            </a:r>
            <a:endParaRPr lang="en-US" dirty="0"/>
          </a:p>
        </p:txBody>
      </p:sp>
      <p:pic>
        <p:nvPicPr>
          <p:cNvPr id="4" name="Picture 3"/>
          <p:cNvPicPr>
            <a:picLocks noChangeAspect="1"/>
          </p:cNvPicPr>
          <p:nvPr/>
        </p:nvPicPr>
        <p:blipFill>
          <a:blip r:embed="rId3" cstate="print"/>
          <a:stretch>
            <a:fillRect/>
          </a:stretch>
        </p:blipFill>
        <p:spPr>
          <a:xfrm>
            <a:off x="983869" y="2224723"/>
            <a:ext cx="7372458" cy="1755158"/>
          </a:xfrm>
          <a:prstGeom prst="rect">
            <a:avLst/>
          </a:prstGeom>
        </p:spPr>
      </p:pic>
      <p:sp>
        <p:nvSpPr>
          <p:cNvPr id="6" name="圆角矩形 7"/>
          <p:cNvSpPr/>
          <p:nvPr/>
        </p:nvSpPr>
        <p:spPr>
          <a:xfrm>
            <a:off x="176941" y="4186432"/>
            <a:ext cx="8754258" cy="224296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endParaRPr lang="en-US" sz="1600" dirty="0" smtClean="0">
              <a:solidFill>
                <a:schemeClr val="tx1"/>
              </a:solidFill>
              <a:latin typeface="Calibri Light" panose="020F0302020204030204" pitchFamily="34" charset="0"/>
              <a:hlinkClick r:id="rId5"/>
            </a:endParaRP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6"/>
              </a:rPr>
              <a:t>Selective 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7"/>
              </a:rPr>
              <a:t>Category-Independent 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8"/>
              </a:rPr>
              <a:t>Proposal 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t>
            </a:r>
            <a:r>
              <a:rPr lang="en-US" sz="1600" dirty="0">
                <a:solidFill>
                  <a:schemeClr val="tx1"/>
                </a:solidFill>
                <a:latin typeface="Calibri Light" panose="020F0302020204030204" pitchFamily="34" charset="0"/>
              </a:rPr>
              <a:t>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9"/>
              </a:rPr>
              <a:t>Learning a Category Independent Object Detection Cascade</a:t>
            </a:r>
            <a:r>
              <a:rPr lang="en-US" sz="1600" dirty="0">
                <a:solidFill>
                  <a:schemeClr val="tx1"/>
                </a:solidFill>
                <a:latin typeface="Calibri Light" panose="020F0302020204030204" pitchFamily="34" charset="0"/>
              </a:rPr>
              <a:t>. ICCV 2011, </a:t>
            </a:r>
            <a:r>
              <a:rPr lang="en-US" sz="1600" dirty="0" err="1">
                <a:solidFill>
                  <a:schemeClr val="tx1"/>
                </a:solidFill>
                <a:latin typeface="Calibri Light" panose="020F0302020204030204" pitchFamily="34" charset="0"/>
              </a:rPr>
              <a:t>Rahtu</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10"/>
              </a:rPr>
              <a:t>Generating object segmentation proposals using global and local search</a:t>
            </a:r>
            <a:r>
              <a:rPr lang="en-US" sz="1600" dirty="0">
                <a:solidFill>
                  <a:schemeClr val="tx1"/>
                </a:solidFill>
                <a:latin typeface="Calibri Light" panose="020F0302020204030204" pitchFamily="34" charset="0"/>
              </a:rPr>
              <a:t>, CVPR 2014, </a:t>
            </a:r>
            <a:r>
              <a:rPr lang="en-US" sz="1600" dirty="0" err="1">
                <a:solidFill>
                  <a:schemeClr val="tx1"/>
                </a:solidFill>
                <a:latin typeface="Calibri Light" panose="020F0302020204030204" pitchFamily="34" charset="0"/>
              </a:rPr>
              <a:t>Rantalankila</a:t>
            </a:r>
            <a:r>
              <a:rPr lang="en-US" sz="1600" dirty="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93774"/>
            <a:ext cx="8516471" cy="5283190"/>
          </a:xfrm>
        </p:spPr>
        <p:txBody>
          <a:bodyPr/>
          <a:lstStyle/>
          <a:p>
            <a:r>
              <a:rPr lang="en-US" dirty="0" smtClean="0"/>
              <a:t>Samples of true-positives on PASCAL VOC 2007</a:t>
            </a:r>
            <a:endParaRPr lang="en-US" dirty="0"/>
          </a:p>
        </p:txBody>
      </p:sp>
      <p:pic>
        <p:nvPicPr>
          <p:cNvPr id="5" name="Picture 4"/>
          <p:cNvPicPr>
            <a:picLocks noChangeAspect="1"/>
          </p:cNvPicPr>
          <p:nvPr/>
        </p:nvPicPr>
        <p:blipFill>
          <a:blip r:embed="rId2"/>
          <a:stretch>
            <a:fillRect/>
          </a:stretch>
        </p:blipFill>
        <p:spPr>
          <a:xfrm>
            <a:off x="571473" y="1285861"/>
            <a:ext cx="7806046" cy="4435966"/>
          </a:xfrm>
          <a:prstGeom prst="rect">
            <a:avLst/>
          </a:prstGeom>
        </p:spPr>
      </p:pic>
      <p:sp>
        <p:nvSpPr>
          <p:cNvPr id="6" name="圆角矩形 7"/>
          <p:cNvSpPr/>
          <p:nvPr/>
        </p:nvSpPr>
        <p:spPr>
          <a:xfrm>
            <a:off x="176941" y="5838833"/>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787821577"/>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45820"/>
            <a:ext cx="8516471" cy="5331144"/>
          </a:xfrm>
        </p:spPr>
        <p:txBody>
          <a:bodyPr/>
          <a:lstStyle/>
          <a:p>
            <a:r>
              <a:rPr lang="en-US" dirty="0" smtClean="0"/>
              <a:t>Proposal quality on PASCAL VOC 2007</a:t>
            </a:r>
            <a:endParaRPr lang="en-US" dirty="0"/>
          </a:p>
        </p:txBody>
      </p:sp>
      <p:pic>
        <p:nvPicPr>
          <p:cNvPr id="6" name="Picture 5"/>
          <p:cNvPicPr>
            <a:picLocks noChangeAspect="1"/>
          </p:cNvPicPr>
          <p:nvPr/>
        </p:nvPicPr>
        <p:blipFill>
          <a:blip r:embed="rId2"/>
          <a:stretch>
            <a:fillRect/>
          </a:stretch>
        </p:blipFill>
        <p:spPr>
          <a:xfrm>
            <a:off x="1571604" y="1362075"/>
            <a:ext cx="5491179" cy="4378930"/>
          </a:xfrm>
          <a:prstGeom prst="rect">
            <a:avLst/>
          </a:prstGeom>
        </p:spPr>
      </p:pic>
      <p:sp>
        <p:nvSpPr>
          <p:cNvPr id="5"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654637492"/>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61060"/>
            <a:ext cx="8516471" cy="5024359"/>
          </a:xfrm>
        </p:spPr>
        <p:txBody>
          <a:bodyPr/>
          <a:lstStyle/>
          <a:p>
            <a:r>
              <a:rPr lang="en-US" dirty="0" smtClean="0"/>
              <a:t>Computational time</a:t>
            </a:r>
          </a:p>
          <a:p>
            <a:pPr lvl="1"/>
            <a:r>
              <a:rPr lang="en-US" sz="2000" dirty="0" smtClean="0"/>
              <a:t>A laptop </a:t>
            </a:r>
            <a:r>
              <a:rPr lang="en-US" sz="2000" dirty="0"/>
              <a:t>with an Intel i7-3940XM </a:t>
            </a:r>
            <a:r>
              <a:rPr lang="en-US" sz="2000" dirty="0" smtClean="0"/>
              <a:t>CPU</a:t>
            </a:r>
          </a:p>
          <a:p>
            <a:pPr lvl="1"/>
            <a:r>
              <a:rPr lang="en-US" sz="2000" dirty="0" smtClean="0"/>
              <a:t>20 seconds for training on the PASCAL 2007 training set!!</a:t>
            </a:r>
          </a:p>
          <a:p>
            <a:pPr lvl="1"/>
            <a:r>
              <a:rPr lang="en-US" sz="2000" dirty="0" smtClean="0"/>
              <a:t>Testing time 300fps on VOC 2007 images</a:t>
            </a:r>
            <a:endParaRPr lang="en-US" sz="2000" dirty="0"/>
          </a:p>
        </p:txBody>
      </p:sp>
      <p:sp>
        <p:nvSpPr>
          <p:cNvPr id="7" name="圆角矩形 7"/>
          <p:cNvSpPr/>
          <p:nvPr/>
        </p:nvSpPr>
        <p:spPr>
          <a:xfrm>
            <a:off x="188258" y="4857760"/>
            <a:ext cx="8731623" cy="164307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endParaRPr lang="en-US" sz="1600" dirty="0" smtClean="0">
              <a:solidFill>
                <a:schemeClr val="tx1"/>
              </a:solidFill>
              <a:latin typeface="Calibri Light" panose="020F0302020204030204" pitchFamily="34" charset="0"/>
              <a:hlinkClick r:id="rId3"/>
            </a:endParaRP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3"/>
              </a:rPr>
              <a:t>Category-Independent </a:t>
            </a:r>
            <a:r>
              <a:rPr lang="en-US" sz="1600" dirty="0">
                <a:solidFill>
                  <a:schemeClr val="tx1"/>
                </a:solidFill>
                <a:latin typeface="Calibri Light" panose="020F0302020204030204" pitchFamily="34" charset="0"/>
                <a:hlinkClick r:id="rId3"/>
              </a:rPr>
              <a:t>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4"/>
              </a:rPr>
              <a:t>Measuring </a:t>
            </a:r>
            <a:r>
              <a:rPr lang="en-US" sz="1600" dirty="0">
                <a:solidFill>
                  <a:schemeClr val="tx1"/>
                </a:solidFill>
                <a:latin typeface="Calibri Light" panose="020F0302020204030204" pitchFamily="34" charset="0"/>
                <a:hlinkClick r:id="rId4"/>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5"/>
              </a:rPr>
              <a:t>Proposal </a:t>
            </a:r>
            <a:r>
              <a:rPr lang="en-US" sz="1600" dirty="0">
                <a:solidFill>
                  <a:schemeClr val="tx1"/>
                </a:solidFill>
                <a:latin typeface="Calibri Light" panose="020F0302020204030204" pitchFamily="34" charset="0"/>
                <a:hlinkClick r:id="rId5"/>
              </a:rPr>
              <a:t>Generation for Object Detection using Cascaded Ranking SVMs</a:t>
            </a:r>
            <a:r>
              <a:rPr lang="en-US" sz="1600" dirty="0">
                <a:solidFill>
                  <a:schemeClr val="tx1"/>
                </a:solidFill>
                <a:latin typeface="Calibri Light" panose="020F0302020204030204" pitchFamily="34" charset="0"/>
              </a:rPr>
              <a:t>. CVPR 2011, Zhang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6"/>
              </a:rPr>
              <a:t>Selective </a:t>
            </a:r>
            <a:r>
              <a:rPr lang="en-US" sz="1600" dirty="0">
                <a:solidFill>
                  <a:schemeClr val="tx1"/>
                </a:solidFill>
                <a:latin typeface="Calibri Light" panose="020F0302020204030204" pitchFamily="34" charset="0"/>
                <a:hlinkClick r:id="rId6"/>
              </a:rPr>
              <a:t>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2"/>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endParaRPr lang="en-US" sz="1600" dirty="0">
              <a:solidFill>
                <a:schemeClr val="tx1"/>
              </a:solidFill>
              <a:latin typeface="Calibri Light" panose="020F03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3419788"/>
              </p:ext>
            </p:extLst>
          </p:nvPr>
        </p:nvGraphicFramePr>
        <p:xfrm>
          <a:off x="1498889" y="2428868"/>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Methods</a:t>
                      </a:r>
                      <a:endParaRPr lang="en-US" dirty="0"/>
                    </a:p>
                  </a:txBody>
                  <a:tcPr/>
                </a:tc>
                <a:tc>
                  <a:txBody>
                    <a:bodyPr/>
                    <a:lstStyle/>
                    <a:p>
                      <a:pPr algn="ctr"/>
                      <a:r>
                        <a:rPr lang="en-US" dirty="0" smtClean="0"/>
                        <a:t>Time</a:t>
                      </a:r>
                      <a:r>
                        <a:rPr lang="en-US" baseline="0" dirty="0" smtClean="0"/>
                        <a:t> (seconds)</a:t>
                      </a:r>
                      <a:endParaRPr lang="en-US" dirty="0"/>
                    </a:p>
                  </a:txBody>
                  <a:tcPr/>
                </a:tc>
              </a:tr>
              <a:tr h="370840">
                <a:tc>
                  <a:txBody>
                    <a:bodyPr/>
                    <a:lstStyle/>
                    <a:p>
                      <a:pPr algn="ctr"/>
                      <a:r>
                        <a:rPr lang="en-US" sz="1800" dirty="0" smtClean="0">
                          <a:solidFill>
                            <a:schemeClr val="tx1"/>
                          </a:solidFill>
                          <a:latin typeface="Calibri Light" panose="020F0302020204030204" pitchFamily="34" charset="0"/>
                        </a:rPr>
                        <a:t>PAMI 14, </a:t>
                      </a:r>
                      <a:r>
                        <a:rPr lang="en-US" sz="1800" dirty="0" err="1" smtClean="0">
                          <a:solidFill>
                            <a:schemeClr val="tx1"/>
                          </a:solidFill>
                          <a:latin typeface="Calibri Light" panose="020F0302020204030204" pitchFamily="34" charset="0"/>
                        </a:rPr>
                        <a:t>Endres</a:t>
                      </a:r>
                      <a:r>
                        <a:rPr lang="en-US" sz="1800" dirty="0" smtClean="0">
                          <a:solidFill>
                            <a:schemeClr val="tx1"/>
                          </a:solidFill>
                          <a:latin typeface="Calibri Light" panose="020F0302020204030204" pitchFamily="34" charset="0"/>
                        </a:rPr>
                        <a:t> et. al</a:t>
                      </a:r>
                      <a:endParaRPr lang="en-US" dirty="0"/>
                    </a:p>
                  </a:txBody>
                  <a:tcPr/>
                </a:tc>
                <a:tc>
                  <a:txBody>
                    <a:bodyPr/>
                    <a:lstStyle/>
                    <a:p>
                      <a:pPr algn="ctr"/>
                      <a:r>
                        <a:rPr lang="en-US" dirty="0" smtClean="0"/>
                        <a:t>89.2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PAMI 12, </a:t>
                      </a:r>
                      <a:r>
                        <a:rPr lang="en-US" sz="1800" dirty="0" err="1" smtClean="0">
                          <a:solidFill>
                            <a:schemeClr val="tx1"/>
                          </a:solidFill>
                          <a:latin typeface="Calibri Light" panose="020F0302020204030204" pitchFamily="34" charset="0"/>
                        </a:rPr>
                        <a:t>Alexe</a:t>
                      </a:r>
                      <a:r>
                        <a:rPr lang="en-US" sz="1800" dirty="0" smtClean="0">
                          <a:solidFill>
                            <a:schemeClr val="tx1"/>
                          </a:solidFill>
                          <a:latin typeface="Calibri Light" panose="020F0302020204030204" pitchFamily="34" charset="0"/>
                        </a:rPr>
                        <a:t>, et. al.</a:t>
                      </a:r>
                    </a:p>
                  </a:txBody>
                  <a:tcPr/>
                </a:tc>
                <a:tc>
                  <a:txBody>
                    <a:bodyPr/>
                    <a:lstStyle/>
                    <a:p>
                      <a:pPr algn="ctr"/>
                      <a:r>
                        <a:rPr lang="en-US" dirty="0" smtClean="0"/>
                        <a:t>3.14</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CVPR 11, Zhang et. al.</a:t>
                      </a:r>
                    </a:p>
                  </a:txBody>
                  <a:tcPr/>
                </a:tc>
                <a:tc>
                  <a:txBody>
                    <a:bodyPr/>
                    <a:lstStyle/>
                    <a:p>
                      <a:pPr algn="ctr"/>
                      <a:r>
                        <a:rPr lang="en-US" dirty="0" smtClean="0"/>
                        <a:t>1.32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IJCV 13, </a:t>
                      </a:r>
                      <a:r>
                        <a:rPr lang="en-US" sz="1800" dirty="0" err="1" smtClean="0">
                          <a:solidFill>
                            <a:schemeClr val="tx1"/>
                          </a:solidFill>
                          <a:latin typeface="Calibri Light" panose="020F0302020204030204" pitchFamily="34" charset="0"/>
                        </a:rPr>
                        <a:t>Uijlings</a:t>
                      </a:r>
                      <a:r>
                        <a:rPr lang="en-US" sz="1800" dirty="0" smtClean="0">
                          <a:solidFill>
                            <a:schemeClr val="tx1"/>
                          </a:solidFill>
                          <a:latin typeface="Calibri Light" panose="020F0302020204030204" pitchFamily="34" charset="0"/>
                        </a:rPr>
                        <a:t> et. al.</a:t>
                      </a:r>
                    </a:p>
                  </a:txBody>
                  <a:tcPr/>
                </a:tc>
                <a:tc>
                  <a:txBody>
                    <a:bodyPr/>
                    <a:lstStyle/>
                    <a:p>
                      <a:pPr algn="ctr"/>
                      <a:r>
                        <a:rPr lang="en-US" dirty="0" smtClean="0"/>
                        <a:t>11.2</a:t>
                      </a:r>
                      <a:endParaRPr lang="en-US" dirty="0"/>
                    </a:p>
                  </a:txBody>
                  <a:tcPr/>
                </a:tc>
              </a:tr>
              <a:tr h="370840">
                <a:tc>
                  <a:txBody>
                    <a:bodyPr/>
                    <a:lstStyle/>
                    <a:p>
                      <a:pPr algn="ctr"/>
                      <a:r>
                        <a:rPr lang="en-US" dirty="0" smtClean="0"/>
                        <a:t>BING</a:t>
                      </a:r>
                      <a:endParaRPr lang="en-US" dirty="0"/>
                    </a:p>
                  </a:txBody>
                  <a:tcPr/>
                </a:tc>
                <a:tc>
                  <a:txBody>
                    <a:bodyPr/>
                    <a:lstStyle/>
                    <a:p>
                      <a:pPr algn="ctr"/>
                      <a:r>
                        <a:rPr lang="en-US" dirty="0" smtClean="0"/>
                        <a:t>0.003</a:t>
                      </a:r>
                      <a:endParaRPr lang="en-US" dirty="0"/>
                    </a:p>
                  </a:txBody>
                  <a:tcPr/>
                </a:tc>
              </a:tr>
            </a:tbl>
          </a:graphicData>
        </a:graphic>
      </p:graphicFrame>
    </p:spTree>
    <p:extLst>
      <p:ext uri="{BB962C8B-B14F-4D97-AF65-F5344CB8AC3E}">
        <p14:creationId xmlns:p14="http://schemas.microsoft.com/office/powerpoint/2010/main" val="136354185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52522"/>
            <a:ext cx="8516471" cy="5324441"/>
          </a:xfrm>
        </p:spPr>
        <p:txBody>
          <a:bodyPr/>
          <a:lstStyle/>
          <a:p>
            <a:r>
              <a:rPr lang="en-US" dirty="0" smtClean="0"/>
              <a:t>Computational time</a:t>
            </a:r>
          </a:p>
          <a:p>
            <a:pPr lvl="1"/>
            <a:r>
              <a:rPr lang="en-US" dirty="0"/>
              <a:t>Average number of atomic operations for computing objectness of each image window at different </a:t>
            </a:r>
            <a:r>
              <a:rPr lang="en-US" dirty="0" smtClean="0"/>
              <a:t>stages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84241134"/>
              </p:ext>
            </p:extLst>
          </p:nvPr>
        </p:nvGraphicFramePr>
        <p:xfrm>
          <a:off x="938624" y="2953301"/>
          <a:ext cx="7066918" cy="1854200"/>
        </p:xfrm>
        <a:graphic>
          <a:graphicData uri="http://schemas.openxmlformats.org/drawingml/2006/table">
            <a:tbl>
              <a:tblPr firstRow="1" bandRow="1">
                <a:tableStyleId>{5C22544A-7EE6-4342-B048-85BDC9FD1C3A}</a:tableStyleId>
              </a:tblPr>
              <a:tblGrid>
                <a:gridCol w="1716855"/>
                <a:gridCol w="782295"/>
                <a:gridCol w="756045"/>
                <a:gridCol w="782296"/>
                <a:gridCol w="756044"/>
                <a:gridCol w="771796"/>
                <a:gridCol w="729792"/>
                <a:gridCol w="771795"/>
              </a:tblGrid>
              <a:tr h="370840">
                <a:tc rowSpan="2">
                  <a:txBody>
                    <a:bodyPr/>
                    <a:lstStyle/>
                    <a:p>
                      <a:pPr algn="ctr"/>
                      <a:endParaRPr lang="en-US" dirty="0"/>
                    </a:p>
                  </a:txBody>
                  <a:tcPr/>
                </a:tc>
                <a:tc gridSpan="3">
                  <a:txBody>
                    <a:bodyPr/>
                    <a:lstStyle/>
                    <a:p>
                      <a:pPr algn="ctr"/>
                      <a:r>
                        <a:rPr lang="en-US" dirty="0" smtClean="0"/>
                        <a:t>BITWISE</a:t>
                      </a:r>
                      <a:endParaRPr lang="en-US" dirty="0"/>
                    </a:p>
                  </a:txBody>
                  <a:tcPr/>
                </a:tc>
                <a:tc hMerge="1">
                  <a:txBody>
                    <a:bodyPr/>
                    <a:lstStyle/>
                    <a:p>
                      <a:endParaRPr lang="en-US" dirty="0"/>
                    </a:p>
                  </a:txBody>
                  <a:tcPr/>
                </a:tc>
                <a:tc hMerge="1">
                  <a:txBody>
                    <a:bodyPr/>
                    <a:lstStyle/>
                    <a:p>
                      <a:endParaRPr lang="en-US" dirty="0"/>
                    </a:p>
                  </a:txBody>
                  <a:tcPr/>
                </a:tc>
                <a:tc gridSpan="2">
                  <a:txBody>
                    <a:bodyPr/>
                    <a:lstStyle/>
                    <a:p>
                      <a:pPr algn="ctr"/>
                      <a:r>
                        <a:rPr lang="en-US" dirty="0" smtClean="0"/>
                        <a:t>FLOAT</a:t>
                      </a:r>
                      <a:endParaRPr lang="en-US" dirty="0"/>
                    </a:p>
                  </a:txBody>
                  <a:tcPr/>
                </a:tc>
                <a:tc hMerge="1">
                  <a:txBody>
                    <a:bodyPr/>
                    <a:lstStyle/>
                    <a:p>
                      <a:endParaRPr lang="en-US" dirty="0"/>
                    </a:p>
                  </a:txBody>
                  <a:tcPr/>
                </a:tc>
                <a:tc gridSpan="2">
                  <a:txBody>
                    <a:bodyPr/>
                    <a:lstStyle/>
                    <a:p>
                      <a:pPr algn="ctr"/>
                      <a:r>
                        <a:rPr lang="en-US" dirty="0" smtClean="0"/>
                        <a:t>INT, BYTE</a:t>
                      </a:r>
                      <a:endParaRPr lang="en-US" dirty="0"/>
                    </a:p>
                  </a:txBody>
                  <a:tcPr/>
                </a:tc>
                <a:tc hMerge="1">
                  <a:txBody>
                    <a:bodyPr/>
                    <a:lstStyle/>
                    <a:p>
                      <a:endParaRPr lang="en-US" dirty="0"/>
                    </a:p>
                  </a:txBody>
                  <a:tcPr/>
                </a:tc>
              </a:tr>
              <a:tr h="370840">
                <a:tc vMerge="1">
                  <a:txBody>
                    <a:bodyPr/>
                    <a:lstStyle/>
                    <a:p>
                      <a:endParaRPr lang="en-US" dirty="0"/>
                    </a:p>
                  </a:txBody>
                  <a:tcPr/>
                </a:tc>
                <a:tc>
                  <a:txBody>
                    <a:bodyPr/>
                    <a:lstStyle/>
                    <a:p>
                      <a:pPr algn="ctr"/>
                      <a:r>
                        <a:rPr lang="en-US" dirty="0" smtClean="0"/>
                        <a:t>SHIFT</a:t>
                      </a:r>
                      <a:endParaRPr lang="en-US" dirty="0"/>
                    </a:p>
                  </a:txBody>
                  <a:tcPr/>
                </a:tc>
                <a:tc>
                  <a:txBody>
                    <a:bodyPr/>
                    <a:lstStyle/>
                    <a:p>
                      <a:pPr algn="ctr"/>
                      <a:r>
                        <a:rPr lang="en-US" dirty="0" smtClean="0"/>
                        <a:t>|, &amp;</a:t>
                      </a:r>
                      <a:endParaRPr lang="en-US" dirty="0"/>
                    </a:p>
                  </a:txBody>
                  <a:tcPr/>
                </a:tc>
                <a:tc>
                  <a:txBody>
                    <a:bodyPr/>
                    <a:lstStyle/>
                    <a:p>
                      <a:pPr algn="ctr"/>
                      <a:r>
                        <a:rPr lang="en-US" dirty="0" smtClean="0"/>
                        <a:t>CNT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 -</a:t>
                      </a:r>
                      <a:endParaRPr lang="en-US" dirty="0"/>
                    </a:p>
                  </a:txBody>
                  <a:tcPr/>
                </a:tc>
                <a:tc>
                  <a:txBody>
                    <a:bodyPr/>
                    <a:lstStyle/>
                    <a:p>
                      <a:pPr algn="ctr"/>
                      <a:r>
                        <a:rPr lang="en-US" dirty="0" smtClean="0"/>
                        <a:t>min</a:t>
                      </a:r>
                      <a:endParaRPr lang="en-US" dirty="0"/>
                    </a:p>
                  </a:txBody>
                  <a:tcPr/>
                </a:tc>
              </a:tr>
              <a:tr h="370840">
                <a:tc>
                  <a:txBody>
                    <a:bodyPr/>
                    <a:lstStyle/>
                    <a:p>
                      <a:pPr algn="ctr"/>
                      <a:r>
                        <a:rPr lang="en-US" dirty="0" smtClean="0"/>
                        <a:t>Gradient</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9</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Get BING</a:t>
                      </a:r>
                      <a:endParaRPr lang="en-US" dirty="0"/>
                    </a:p>
                  </a:txBody>
                  <a:tcPr/>
                </a:tc>
                <a:tc>
                  <a:txBody>
                    <a:bodyPr/>
                    <a:lstStyle/>
                    <a:p>
                      <a:pPr algn="ctr"/>
                      <a:r>
                        <a:rPr lang="en-US" dirty="0" smtClean="0"/>
                        <a:t>12</a:t>
                      </a:r>
                      <a:endParaRPr lang="en-US" dirty="0"/>
                    </a:p>
                  </a:txBody>
                  <a:tcPr/>
                </a:tc>
                <a:tc>
                  <a:txBody>
                    <a:bodyPr/>
                    <a:lstStyle/>
                    <a:p>
                      <a:pPr algn="ctr"/>
                      <a:r>
                        <a:rPr lang="en-US" dirty="0" smtClean="0"/>
                        <a:t>12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Get score</a:t>
                      </a:r>
                      <a:endParaRPr lang="en-US" dirty="0"/>
                    </a:p>
                  </a:txBody>
                  <a:tcPr/>
                </a:tc>
                <a:tc>
                  <a:txBody>
                    <a:bodyPr/>
                    <a:lstStyle/>
                    <a:p>
                      <a:pPr algn="ctr"/>
                      <a:r>
                        <a:rPr lang="en-US" dirty="0" smtClean="0"/>
                        <a:t>0</a:t>
                      </a:r>
                      <a:endParaRPr lang="en-US" dirty="0"/>
                    </a:p>
                  </a:txBody>
                  <a:tcPr/>
                </a:tc>
                <a:tc>
                  <a:txBody>
                    <a:bodyPr/>
                    <a:lstStyle/>
                    <a:p>
                      <a:pPr algn="ctr"/>
                      <a:r>
                        <a:rPr lang="en-US" dirty="0" smtClean="0"/>
                        <a:t>8</a:t>
                      </a:r>
                      <a:endParaRPr lang="en-US" dirty="0"/>
                    </a:p>
                  </a:txBody>
                  <a:tcPr/>
                </a:tc>
                <a:tc>
                  <a:txBody>
                    <a:bodyPr/>
                    <a:lstStyle/>
                    <a:p>
                      <a:pPr algn="ctr"/>
                      <a:r>
                        <a:rPr lang="en-US" dirty="0" smtClean="0"/>
                        <a:t>12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8</a:t>
                      </a:r>
                      <a:endParaRPr lang="en-US" dirty="0"/>
                    </a:p>
                  </a:txBody>
                  <a:tcPr/>
                </a:tc>
                <a:tc>
                  <a:txBody>
                    <a:bodyPr/>
                    <a:lstStyle/>
                    <a:p>
                      <a:pPr algn="ctr"/>
                      <a:r>
                        <a:rPr lang="en-US" dirty="0" smtClean="0"/>
                        <a:t>0</a:t>
                      </a:r>
                      <a:endParaRPr lang="en-US" dirty="0"/>
                    </a:p>
                  </a:txBody>
                  <a:tcPr/>
                </a:tc>
              </a:tr>
            </a:tbl>
          </a:graphicData>
        </a:graphic>
      </p:graphicFrame>
      <p:sp>
        <p:nvSpPr>
          <p:cNvPr id="6"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p14="http://schemas.microsoft.com/office/powerpoint/2010/main" val="2297519498"/>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the first kind of </a:t>
            </a:r>
            <a:r>
              <a:rPr lang="en-US" altLang="zh-CN" dirty="0" err="1" smtClean="0"/>
              <a:t>objectness</a:t>
            </a:r>
            <a:r>
              <a:rPr lang="en-US" altLang="zh-CN" dirty="0" smtClean="0"/>
              <a:t> method </a:t>
            </a:r>
            <a:r>
              <a:rPr lang="zh-CN" altLang="en-US" dirty="0" smtClean="0"/>
              <a:t>：</a:t>
            </a:r>
            <a:endParaRPr lang="en-US" altLang="zh-CN" dirty="0" smtClean="0"/>
          </a:p>
          <a:p>
            <a:pPr lvl="1"/>
            <a:r>
              <a:rPr lang="en-US" altLang="zh-CN" dirty="0" smtClean="0"/>
              <a:t>For some object categories, a bounding box might not localize the object instances as accurately as a segmentation region.</a:t>
            </a:r>
          </a:p>
          <a:p>
            <a:pPr lvl="1"/>
            <a:r>
              <a:rPr lang="en-US" dirty="0" smtClean="0"/>
              <a:t>Reduce the number of proposals under the condition of keeping the DR.</a:t>
            </a:r>
            <a:endParaRPr lang="en-US" altLang="zh-CN" dirty="0" smtClean="0"/>
          </a:p>
          <a:p>
            <a:pPr lvl="1"/>
            <a:endParaRPr lang="en-US" altLang="zh-CN" dirty="0" smtClean="0"/>
          </a:p>
        </p:txBody>
      </p:sp>
      <p:sp>
        <p:nvSpPr>
          <p:cNvPr id="6" name="圆角矩形 7"/>
          <p:cNvSpPr/>
          <p:nvPr/>
        </p:nvSpPr>
        <p:spPr>
          <a:xfrm>
            <a:off x="176941" y="5967976"/>
            <a:ext cx="8754258" cy="461420"/>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7" name="图片 6" descr="03.jpg"/>
          <p:cNvPicPr>
            <a:picLocks noChangeAspect="1"/>
          </p:cNvPicPr>
          <p:nvPr/>
        </p:nvPicPr>
        <p:blipFill>
          <a:blip r:embed="rId5"/>
          <a:stretch>
            <a:fillRect/>
          </a:stretch>
        </p:blipFill>
        <p:spPr>
          <a:xfrm>
            <a:off x="1071538" y="3214686"/>
            <a:ext cx="3465767" cy="2556653"/>
          </a:xfrm>
          <a:prstGeom prst="rect">
            <a:avLst/>
          </a:prstGeom>
        </p:spPr>
      </p:pic>
      <p:pic>
        <p:nvPicPr>
          <p:cNvPr id="25602" name="Picture 2"/>
          <p:cNvPicPr>
            <a:picLocks noChangeAspect="1" noChangeArrowheads="1"/>
          </p:cNvPicPr>
          <p:nvPr/>
        </p:nvPicPr>
        <p:blipFill>
          <a:blip r:embed="rId6"/>
          <a:srcRect/>
          <a:stretch>
            <a:fillRect/>
          </a:stretch>
        </p:blipFill>
        <p:spPr bwMode="auto">
          <a:xfrm>
            <a:off x="4537305" y="3214686"/>
            <a:ext cx="3582351" cy="2556651"/>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a:t>
            </a:r>
            <a:r>
              <a:rPr lang="en-US" altLang="zh-CN" sz="4000" dirty="0" smtClean="0"/>
              <a:t>he second kind of </a:t>
            </a:r>
            <a:r>
              <a:rPr lang="en-US" altLang="zh-CN" sz="4000" dirty="0" err="1" smtClean="0"/>
              <a:t>o</a:t>
            </a:r>
            <a:r>
              <a:rPr lang="en-US" sz="4000" dirty="0" err="1" smtClean="0"/>
              <a:t>bjectness</a:t>
            </a:r>
            <a:r>
              <a:rPr lang="en-US" sz="4000" dirty="0" smtClean="0"/>
              <a:t> method</a:t>
            </a:r>
            <a:endParaRPr lang="en-US" sz="4000" dirty="0"/>
          </a:p>
        </p:txBody>
      </p:sp>
      <p:sp>
        <p:nvSpPr>
          <p:cNvPr id="3" name="Content Placeholder 2"/>
          <p:cNvSpPr>
            <a:spLocks noGrp="1"/>
          </p:cNvSpPr>
          <p:nvPr>
            <p:ph idx="1"/>
          </p:nvPr>
        </p:nvSpPr>
        <p:spPr>
          <a:xfrm>
            <a:off x="295835" y="861060"/>
            <a:ext cx="8516471" cy="5315903"/>
          </a:xfrm>
        </p:spPr>
        <p:txBody>
          <a:bodyPr/>
          <a:lstStyle/>
          <a:p>
            <a:r>
              <a:rPr lang="en-US" sz="2700" dirty="0" smtClean="0"/>
              <a:t>Segmentation as Selective Search for Object Recognition</a:t>
            </a:r>
          </a:p>
          <a:p>
            <a:pPr lvl="1"/>
            <a:r>
              <a:rPr lang="en-US" altLang="zh-CN" dirty="0" smtClean="0"/>
              <a:t>Generating locations at all scales.</a:t>
            </a:r>
          </a:p>
          <a:p>
            <a:pPr lvl="1"/>
            <a:r>
              <a:rPr lang="en-US" altLang="zh-CN" dirty="0" smtClean="0"/>
              <a:t>Accounting for many different scene conditions by employing multiple invariant </a:t>
            </a:r>
            <a:r>
              <a:rPr lang="en-US" altLang="zh-CN" dirty="0" err="1" smtClean="0"/>
              <a:t>colour</a:t>
            </a:r>
            <a:r>
              <a:rPr lang="en-US" altLang="zh-CN" dirty="0" smtClean="0"/>
              <a:t> spaces.</a:t>
            </a:r>
          </a:p>
        </p:txBody>
      </p:sp>
      <p:sp>
        <p:nvSpPr>
          <p:cNvPr id="6" name="圆角矩形 7"/>
          <p:cNvSpPr/>
          <p:nvPr/>
        </p:nvSpPr>
        <p:spPr>
          <a:xfrm>
            <a:off x="176941" y="5855492"/>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7" name="Picture 2"/>
          <p:cNvPicPr>
            <a:picLocks noChangeAspect="1" noChangeArrowheads="1"/>
          </p:cNvPicPr>
          <p:nvPr/>
        </p:nvPicPr>
        <p:blipFill>
          <a:blip r:embed="rId5" cstate="print"/>
          <a:srcRect/>
          <a:stretch>
            <a:fillRect/>
          </a:stretch>
        </p:blipFill>
        <p:spPr bwMode="auto">
          <a:xfrm>
            <a:off x="2214546" y="2527678"/>
            <a:ext cx="4429156" cy="3187338"/>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Segmentation as Selective Search for Object Recognition</a:t>
            </a:r>
            <a:endParaRPr lang="en-US" sz="2800"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necessity of different scales</a:t>
            </a:r>
          </a:p>
        </p:txBody>
      </p:sp>
      <p:sp>
        <p:nvSpPr>
          <p:cNvPr id="6" name="圆角矩形 7"/>
          <p:cNvSpPr/>
          <p:nvPr/>
        </p:nvSpPr>
        <p:spPr>
          <a:xfrm>
            <a:off x="176941" y="5715016"/>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124930" name="Picture 2"/>
          <p:cNvPicPr>
            <a:picLocks noChangeAspect="1" noChangeArrowheads="1"/>
          </p:cNvPicPr>
          <p:nvPr/>
        </p:nvPicPr>
        <p:blipFill>
          <a:blip r:embed="rId5" cstate="print"/>
          <a:srcRect/>
          <a:stretch>
            <a:fillRect/>
          </a:stretch>
        </p:blipFill>
        <p:spPr bwMode="auto">
          <a:xfrm>
            <a:off x="1571604" y="1500174"/>
            <a:ext cx="6072230" cy="4016528"/>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Segmentation as Selective Search for Object Recognition</a:t>
            </a:r>
            <a:endParaRPr lang="en-US" sz="2800"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training procedure</a:t>
            </a:r>
          </a:p>
        </p:txBody>
      </p:sp>
      <p:sp>
        <p:nvSpPr>
          <p:cNvPr id="6" name="圆角矩形 7"/>
          <p:cNvSpPr/>
          <p:nvPr/>
        </p:nvSpPr>
        <p:spPr>
          <a:xfrm>
            <a:off x="176941" y="5715016"/>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125955" name="Picture 3"/>
          <p:cNvPicPr>
            <a:picLocks noChangeAspect="1" noChangeArrowheads="1"/>
          </p:cNvPicPr>
          <p:nvPr/>
        </p:nvPicPr>
        <p:blipFill>
          <a:blip r:embed="rId5" cstate="print"/>
          <a:srcRect/>
          <a:stretch>
            <a:fillRect/>
          </a:stretch>
        </p:blipFill>
        <p:spPr bwMode="auto">
          <a:xfrm>
            <a:off x="3852606" y="3786190"/>
            <a:ext cx="5078592" cy="1643074"/>
          </a:xfrm>
          <a:prstGeom prst="rect">
            <a:avLst/>
          </a:prstGeom>
          <a:noFill/>
          <a:ln w="9525">
            <a:noFill/>
            <a:miter lim="800000"/>
            <a:headEnd/>
            <a:tailEnd/>
          </a:ln>
          <a:effectLst/>
        </p:spPr>
      </p:pic>
      <p:pic>
        <p:nvPicPr>
          <p:cNvPr id="125956" name="Picture 4" descr="C:\Users\haida2416\AppData\Roaming\Tencent\Users\2350686505\QQ\WinTemp\RichOle\G~@WNB$4}WQX0P5{6O5D}6W.png"/>
          <p:cNvPicPr>
            <a:picLocks noChangeAspect="1" noChangeArrowheads="1"/>
          </p:cNvPicPr>
          <p:nvPr/>
        </p:nvPicPr>
        <p:blipFill>
          <a:blip r:embed="rId6"/>
          <a:srcRect/>
          <a:stretch>
            <a:fillRect/>
          </a:stretch>
        </p:blipFill>
        <p:spPr bwMode="auto">
          <a:xfrm>
            <a:off x="176941" y="1428735"/>
            <a:ext cx="5109439" cy="2329149"/>
          </a:xfrm>
          <a:prstGeom prst="rect">
            <a:avLst/>
          </a:prstGeom>
          <a:noFill/>
        </p:spPr>
      </p:pic>
      <p:sp>
        <p:nvSpPr>
          <p:cNvPr id="9" name="下箭头 8"/>
          <p:cNvSpPr/>
          <p:nvPr/>
        </p:nvSpPr>
        <p:spPr>
          <a:xfrm>
            <a:off x="4250529" y="3286124"/>
            <a:ext cx="357190" cy="471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607719" y="4929198"/>
            <a:ext cx="3536181" cy="369332"/>
          </a:xfrm>
          <a:prstGeom prst="rect">
            <a:avLst/>
          </a:prstGeom>
          <a:noFill/>
        </p:spPr>
        <p:txBody>
          <a:bodyPr wrap="square" rtlCol="0">
            <a:spAutoFit/>
          </a:bodyPr>
          <a:lstStyle/>
          <a:p>
            <a:pPr algn="ctr"/>
            <a:r>
              <a:rPr lang="en-US" altLang="zh-CN" dirty="0" smtClean="0">
                <a:solidFill>
                  <a:schemeClr val="bg1"/>
                </a:solidFill>
              </a:rPr>
              <a:t>Retrain</a:t>
            </a:r>
            <a:endParaRPr lang="zh-CN" altLang="en-US" dirty="0">
              <a:solidFill>
                <a:schemeClr val="bg1"/>
              </a:solidFill>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a:t>
            </a:r>
            <a:r>
              <a:rPr lang="en-US" altLang="zh-CN" sz="4000" dirty="0" smtClean="0"/>
              <a:t>he second kind of </a:t>
            </a:r>
            <a:r>
              <a:rPr lang="en-US" altLang="zh-CN" sz="4000" dirty="0" err="1" smtClean="0"/>
              <a:t>o</a:t>
            </a:r>
            <a:r>
              <a:rPr lang="en-US" sz="4000" dirty="0" err="1" smtClean="0"/>
              <a:t>bjectness</a:t>
            </a:r>
            <a:r>
              <a:rPr lang="en-US" sz="4000" dirty="0" smtClean="0"/>
              <a:t> method</a:t>
            </a:r>
            <a:endParaRPr lang="en-US" sz="4000" dirty="0"/>
          </a:p>
        </p:txBody>
      </p:sp>
      <p:sp>
        <p:nvSpPr>
          <p:cNvPr id="3" name="Content Placeholder 2"/>
          <p:cNvSpPr>
            <a:spLocks noGrp="1"/>
          </p:cNvSpPr>
          <p:nvPr>
            <p:ph idx="1"/>
          </p:nvPr>
        </p:nvSpPr>
        <p:spPr>
          <a:xfrm>
            <a:off x="295835" y="861060"/>
            <a:ext cx="8516471" cy="5315903"/>
          </a:xfrm>
        </p:spPr>
        <p:txBody>
          <a:bodyPr/>
          <a:lstStyle/>
          <a:p>
            <a:r>
              <a:rPr lang="en-US" dirty="0" smtClean="0"/>
              <a:t>Category-Independent Object Proposals with Diverse Ranking</a:t>
            </a:r>
          </a:p>
          <a:p>
            <a:pPr lvl="1"/>
            <a:r>
              <a:rPr lang="en-US" altLang="zh-CN" dirty="0" smtClean="0"/>
              <a:t>Pipeline: Compute a hierarchical segmentation, generate proposals, and rank proposed regions.</a:t>
            </a:r>
          </a:p>
          <a:p>
            <a:pPr lvl="1"/>
            <a:r>
              <a:rPr lang="en-US" altLang="zh-CN" dirty="0" smtClean="0"/>
              <a:t>At each stage, we train classifiers to focus on likely object regions and encourage diversity among the proposals, enabling the system to localize many types of objects.</a:t>
            </a:r>
            <a:endParaRPr lang="en-US" dirty="0"/>
          </a:p>
        </p:txBody>
      </p:sp>
      <p:pic>
        <p:nvPicPr>
          <p:cNvPr id="4" name="Picture 3"/>
          <p:cNvPicPr>
            <a:picLocks noChangeAspect="1"/>
          </p:cNvPicPr>
          <p:nvPr/>
        </p:nvPicPr>
        <p:blipFill>
          <a:blip r:embed="rId3"/>
          <a:stretch>
            <a:fillRect/>
          </a:stretch>
        </p:blipFill>
        <p:spPr>
          <a:xfrm>
            <a:off x="785786" y="3714752"/>
            <a:ext cx="7591732" cy="1421396"/>
          </a:xfrm>
          <a:prstGeom prst="rect">
            <a:avLst/>
          </a:prstGeom>
        </p:spPr>
      </p:pic>
      <p:sp>
        <p:nvSpPr>
          <p:cNvPr id="6" name="圆角矩形 7"/>
          <p:cNvSpPr/>
          <p:nvPr/>
        </p:nvSpPr>
        <p:spPr>
          <a:xfrm>
            <a:off x="176941" y="5429264"/>
            <a:ext cx="8754258" cy="74769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Category-Independent Object </a:t>
            </a:r>
            <a:r>
              <a:rPr lang="en-US" altLang="zh-CN" sz="1600" dirty="0" err="1" smtClean="0">
                <a:solidFill>
                  <a:schemeClr val="tx1"/>
                </a:solidFill>
                <a:latin typeface="Calibri Light" panose="020F0302020204030204" pitchFamily="34" charset="0"/>
                <a:hlinkClick r:id="rId5"/>
              </a:rPr>
              <a:t>Proposals_with</a:t>
            </a:r>
            <a:r>
              <a:rPr lang="en-US" altLang="zh-CN" sz="1600" dirty="0" smtClean="0">
                <a:solidFill>
                  <a:schemeClr val="tx1"/>
                </a:solidFill>
                <a:latin typeface="Calibri Light" panose="020F0302020204030204" pitchFamily="34" charset="0"/>
                <a:hlinkClick r:id="rId5"/>
              </a:rPr>
              <a:t> Diverse </a:t>
            </a:r>
            <a:r>
              <a:rPr lang="en-US" altLang="zh-CN" sz="1600" dirty="0" err="1" smtClean="0">
                <a:solidFill>
                  <a:schemeClr val="tx1"/>
                </a:solidFill>
                <a:latin typeface="Calibri Light" panose="020F0302020204030204" pitchFamily="34" charset="0"/>
                <a:hlinkClick r:id="rId5"/>
              </a:rPr>
              <a:t>Ranking</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2014.Ian </a:t>
            </a:r>
            <a:r>
              <a:rPr lang="en-US" altLang="zh-CN" sz="1600" dirty="0" err="1" smtClean="0">
                <a:solidFill>
                  <a:schemeClr val="tx1"/>
                </a:solidFill>
                <a:latin typeface="Calibri Light" panose="020F0302020204030204" pitchFamily="34" charset="0"/>
              </a:rPr>
              <a:t>Endres</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et. al.</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t>Objectness&amp;Face</a:t>
            </a:r>
            <a:r>
              <a:rPr lang="en-US" altLang="zh-CN" dirty="0" smtClean="0"/>
              <a:t> Detection</a:t>
            </a:r>
            <a:endParaRPr lang="en-US" dirty="0"/>
          </a:p>
        </p:txBody>
      </p:sp>
      <p:sp>
        <p:nvSpPr>
          <p:cNvPr id="3" name="Content Placeholder 2"/>
          <p:cNvSpPr>
            <a:spLocks noGrp="1"/>
          </p:cNvSpPr>
          <p:nvPr>
            <p:ph idx="1"/>
          </p:nvPr>
        </p:nvSpPr>
        <p:spPr>
          <a:xfrm>
            <a:off x="295835" y="861060"/>
            <a:ext cx="8516471" cy="5315903"/>
          </a:xfrm>
        </p:spPr>
        <p:txBody>
          <a:bodyPr>
            <a:normAutofit fontScale="92500" lnSpcReduction="20000"/>
          </a:bodyPr>
          <a:lstStyle/>
          <a:p>
            <a:r>
              <a:rPr lang="en-US" altLang="zh-CN" dirty="0" smtClean="0"/>
              <a:t>Introduction</a:t>
            </a:r>
          </a:p>
          <a:p>
            <a:r>
              <a:rPr lang="en-US" altLang="zh-CN" dirty="0" smtClean="0"/>
              <a:t>Related works</a:t>
            </a:r>
          </a:p>
          <a:p>
            <a:pPr lvl="1"/>
            <a:r>
              <a:rPr lang="en-US" dirty="0" smtClean="0"/>
              <a:t>Fixation prediction/Salient object detection/Image</a:t>
            </a:r>
          </a:p>
          <a:p>
            <a:pPr lvl="1">
              <a:buNone/>
            </a:pPr>
            <a:r>
              <a:rPr lang="en-US" dirty="0" smtClean="0"/>
              <a:t>    s</a:t>
            </a:r>
            <a:r>
              <a:rPr lang="en-US" altLang="zh-CN" dirty="0" smtClean="0"/>
              <a:t>egmentation/</a:t>
            </a:r>
            <a:r>
              <a:rPr lang="en-US" dirty="0" smtClean="0"/>
              <a:t>Image matching</a:t>
            </a:r>
            <a:endParaRPr lang="en-US" altLang="zh-CN" dirty="0" smtClean="0"/>
          </a:p>
          <a:p>
            <a:r>
              <a:rPr lang="en-US" altLang="zh-CN" dirty="0" smtClean="0"/>
              <a:t>Data Set</a:t>
            </a:r>
          </a:p>
          <a:p>
            <a:r>
              <a:rPr lang="en-US" altLang="zh-CN" dirty="0" smtClean="0"/>
              <a:t>What is a good </a:t>
            </a:r>
            <a:r>
              <a:rPr lang="en-US" altLang="zh-CN" dirty="0" err="1" smtClean="0"/>
              <a:t>objectness</a:t>
            </a:r>
            <a:r>
              <a:rPr lang="en-US" altLang="zh-CN" dirty="0" smtClean="0"/>
              <a:t> measure?</a:t>
            </a:r>
          </a:p>
          <a:p>
            <a:r>
              <a:rPr lang="en-US" altLang="zh-CN" dirty="0" err="1" smtClean="0"/>
              <a:t>Objectness</a:t>
            </a:r>
            <a:endParaRPr lang="en-US" dirty="0" smtClean="0"/>
          </a:p>
          <a:p>
            <a:pPr lvl="1"/>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a:p>
            <a:pPr lvl="2"/>
            <a:r>
              <a:rPr lang="en-US" altLang="zh-CN" dirty="0" smtClean="0"/>
              <a:t>What is an object?</a:t>
            </a:r>
          </a:p>
          <a:p>
            <a:pPr lvl="2"/>
            <a:r>
              <a:rPr lang="en-US" altLang="zh-CN" dirty="0" err="1" smtClean="0"/>
              <a:t>BING:Binarized</a:t>
            </a:r>
            <a:r>
              <a:rPr lang="en-US" altLang="zh-CN" dirty="0" smtClean="0"/>
              <a:t> </a:t>
            </a:r>
            <a:r>
              <a:rPr lang="en-US" altLang="zh-CN" dirty="0" err="1" smtClean="0"/>
              <a:t>Normed</a:t>
            </a:r>
            <a:r>
              <a:rPr lang="en-US" altLang="zh-CN" dirty="0" smtClean="0"/>
              <a:t> Gradients for </a:t>
            </a:r>
            <a:r>
              <a:rPr lang="en-US" altLang="zh-CN" dirty="0" err="1" smtClean="0"/>
              <a:t>Objectness</a:t>
            </a:r>
            <a:r>
              <a:rPr lang="en-US" altLang="zh-CN" dirty="0" smtClean="0"/>
              <a:t> Estimation at 300fps</a:t>
            </a:r>
          </a:p>
          <a:p>
            <a:pPr lvl="1"/>
            <a:r>
              <a:rPr lang="en-US" dirty="0" smtClean="0"/>
              <a:t>T</a:t>
            </a:r>
            <a:r>
              <a:rPr lang="en-US" altLang="zh-CN" dirty="0" smtClean="0"/>
              <a:t>he second kind of </a:t>
            </a:r>
            <a:r>
              <a:rPr lang="en-US" altLang="zh-CN" dirty="0" err="1" smtClean="0"/>
              <a:t>o</a:t>
            </a:r>
            <a:r>
              <a:rPr lang="en-US" dirty="0" err="1" smtClean="0"/>
              <a:t>bjectness</a:t>
            </a:r>
            <a:r>
              <a:rPr lang="en-US" dirty="0" smtClean="0"/>
              <a:t> method</a:t>
            </a:r>
          </a:p>
          <a:p>
            <a:pPr lvl="2"/>
            <a:r>
              <a:rPr lang="en-US" altLang="zh-CN" sz="2100" dirty="0" smtClean="0"/>
              <a:t>Segmentation as Selective Search for Object Recognition</a:t>
            </a:r>
          </a:p>
          <a:p>
            <a:pPr lvl="2"/>
            <a:r>
              <a:rPr lang="en-US" altLang="zh-CN" sz="2100" dirty="0" smtClean="0"/>
              <a:t>Category-Independent Object Proposals with Diverse </a:t>
            </a:r>
            <a:r>
              <a:rPr lang="en-US" altLang="zh-CN" sz="2100" dirty="0" err="1" smtClean="0"/>
              <a:t>Rankding</a:t>
            </a:r>
            <a:endParaRPr lang="en-US" altLang="zh-CN" dirty="0" smtClean="0"/>
          </a:p>
          <a:p>
            <a:pPr lvl="1"/>
            <a:r>
              <a:rPr lang="en-US" dirty="0" smtClean="0"/>
              <a:t>T</a:t>
            </a:r>
            <a:r>
              <a:rPr lang="en-US" altLang="zh-CN" dirty="0" smtClean="0"/>
              <a:t>he third kind of </a:t>
            </a:r>
            <a:r>
              <a:rPr lang="en-US" altLang="zh-CN" dirty="0" err="1" smtClean="0"/>
              <a:t>o</a:t>
            </a:r>
            <a:r>
              <a:rPr lang="en-US" dirty="0" err="1" smtClean="0"/>
              <a:t>bjectness</a:t>
            </a:r>
            <a:r>
              <a:rPr lang="en-US" dirty="0" smtClean="0"/>
              <a:t> method</a:t>
            </a:r>
          </a:p>
          <a:p>
            <a:pPr lvl="2"/>
            <a:r>
              <a:rPr lang="en-US" altLang="zh-CN" sz="2100" dirty="0" smtClean="0"/>
              <a:t>Data-driven </a:t>
            </a:r>
            <a:r>
              <a:rPr lang="en-US" altLang="zh-CN" sz="2100" dirty="0" err="1" smtClean="0"/>
              <a:t>Objectness</a:t>
            </a:r>
            <a:endParaRPr lang="en-US" altLang="zh-CN" sz="2100" dirty="0" smtClean="0"/>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third kind of </a:t>
            </a:r>
            <a:r>
              <a:rPr lang="en-US" altLang="zh-CN" dirty="0" err="1" smtClean="0"/>
              <a:t>o</a:t>
            </a:r>
            <a:r>
              <a:rPr lang="en-US" dirty="0" err="1" smtClean="0"/>
              <a:t>bjectness</a:t>
            </a:r>
            <a:r>
              <a:rPr lang="en-US" dirty="0" smtClean="0"/>
              <a:t> method</a:t>
            </a:r>
          </a:p>
        </p:txBody>
      </p:sp>
      <p:sp>
        <p:nvSpPr>
          <p:cNvPr id="3" name="Content Placeholder 2"/>
          <p:cNvSpPr>
            <a:spLocks noGrp="1"/>
          </p:cNvSpPr>
          <p:nvPr>
            <p:ph idx="1"/>
          </p:nvPr>
        </p:nvSpPr>
        <p:spPr>
          <a:xfrm>
            <a:off x="295835" y="861060"/>
            <a:ext cx="8516471" cy="5315903"/>
          </a:xfrm>
        </p:spPr>
        <p:txBody>
          <a:bodyPr/>
          <a:lstStyle/>
          <a:p>
            <a:r>
              <a:rPr lang="en-US" dirty="0" smtClean="0"/>
              <a:t>Data-driven </a:t>
            </a:r>
            <a:r>
              <a:rPr lang="en-US" dirty="0" err="1" smtClean="0"/>
              <a:t>Objectness</a:t>
            </a:r>
            <a:endParaRPr lang="en-US" dirty="0" smtClean="0"/>
          </a:p>
          <a:p>
            <a:pPr lvl="1"/>
            <a:r>
              <a:rPr lang="en-US" altLang="zh-CN" dirty="0" smtClean="0"/>
              <a:t>Estimating  the likelihood of each region in the input image to be an object, i.e., the </a:t>
            </a:r>
            <a:r>
              <a:rPr lang="en-US" altLang="zh-CN" dirty="0" err="1" smtClean="0"/>
              <a:t>objectness,by</a:t>
            </a:r>
            <a:r>
              <a:rPr lang="en-US" altLang="zh-CN" dirty="0" smtClean="0"/>
              <a:t> using a large pool of regions from prior data.</a:t>
            </a:r>
            <a:endParaRPr lang="en-US" altLang="zh-CN" dirty="0"/>
          </a:p>
        </p:txBody>
      </p:sp>
      <p:pic>
        <p:nvPicPr>
          <p:cNvPr id="4" name="Picture 3"/>
          <p:cNvPicPr>
            <a:picLocks noChangeAspect="1"/>
          </p:cNvPicPr>
          <p:nvPr/>
        </p:nvPicPr>
        <p:blipFill>
          <a:blip r:embed="rId3"/>
          <a:stretch>
            <a:fillRect/>
          </a:stretch>
        </p:blipFill>
        <p:spPr>
          <a:xfrm>
            <a:off x="571472" y="2714619"/>
            <a:ext cx="7806046" cy="2019805"/>
          </a:xfrm>
          <a:prstGeom prst="rect">
            <a:avLst/>
          </a:prstGeom>
        </p:spPr>
      </p:pic>
      <p:sp>
        <p:nvSpPr>
          <p:cNvPr id="6" name="圆角矩形 7"/>
          <p:cNvSpPr/>
          <p:nvPr/>
        </p:nvSpPr>
        <p:spPr>
          <a:xfrm>
            <a:off x="176941" y="5357826"/>
            <a:ext cx="8754258" cy="81913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Exemplar regions matched using HOG features.</a:t>
            </a:r>
          </a:p>
          <a:p>
            <a:pPr lvl="1"/>
            <a:endParaRPr lang="en-US" altLang="zh-CN" dirty="0" smtClean="0"/>
          </a:p>
          <a:p>
            <a:pPr lvl="1"/>
            <a:r>
              <a:rPr lang="en-US" altLang="zh-CN" dirty="0" smtClean="0"/>
              <a:t>The left side of the vertical bar shows the input image segment.</a:t>
            </a:r>
          </a:p>
          <a:p>
            <a:pPr lvl="1"/>
            <a:r>
              <a:rPr lang="en-US" altLang="zh-CN" dirty="0" smtClean="0"/>
              <a:t>The right shows the matched database exemplar regions.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571472" y="3357562"/>
            <a:ext cx="7806046" cy="1309088"/>
          </a:xfrm>
          <a:prstGeom prst="rect">
            <a:avLst/>
          </a:prstGeom>
        </p:spPr>
      </p:pic>
      <p:sp>
        <p:nvSpPr>
          <p:cNvPr id="6" name="圆角矩形 7"/>
          <p:cNvSpPr/>
          <p:nvPr/>
        </p:nvSpPr>
        <p:spPr>
          <a:xfrm>
            <a:off x="176941" y="5357826"/>
            <a:ext cx="8754258" cy="81913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Unary properties of image segments. </a:t>
            </a:r>
          </a:p>
          <a:p>
            <a:pPr lvl="1"/>
            <a:r>
              <a:rPr lang="en-US" altLang="zh-CN" dirty="0" smtClean="0"/>
              <a:t>(a) Regions that are more similar to the exemplar regions are more likely to be objects</a:t>
            </a:r>
          </a:p>
          <a:p>
            <a:pPr lvl="1"/>
            <a:r>
              <a:rPr lang="en-US" altLang="zh-CN" dirty="0" smtClean="0"/>
              <a:t>(b) compared with the ones that are less similar to the exemplar regions.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1857356" y="2779440"/>
            <a:ext cx="5357850" cy="3166550"/>
          </a:xfrm>
          <a:prstGeom prst="rect">
            <a:avLst/>
          </a:prstGeom>
        </p:spPr>
      </p:pic>
      <p:sp>
        <p:nvSpPr>
          <p:cNvPr id="6" name="圆角矩形 7"/>
          <p:cNvSpPr/>
          <p:nvPr/>
        </p:nvSpPr>
        <p:spPr>
          <a:xfrm>
            <a:off x="176941" y="5945989"/>
            <a:ext cx="8754258" cy="46194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Mutual consistency between nearest exemplar regions.</a:t>
            </a:r>
          </a:p>
          <a:p>
            <a:pPr lvl="1"/>
            <a:r>
              <a:rPr lang="en-US" altLang="zh-CN" dirty="0" smtClean="0"/>
              <a:t>(a) The algorithm needs to discover the high </a:t>
            </a:r>
            <a:r>
              <a:rPr lang="en-US" altLang="zh-CN" dirty="0" err="1" smtClean="0"/>
              <a:t>objectness</a:t>
            </a:r>
            <a:r>
              <a:rPr lang="en-US" altLang="zh-CN" dirty="0" smtClean="0"/>
              <a:t> regions which match with exemplar regions that are mutually consistent.</a:t>
            </a:r>
          </a:p>
          <a:p>
            <a:pPr lvl="1"/>
            <a:r>
              <a:rPr lang="en-US" altLang="zh-CN" dirty="0" smtClean="0"/>
              <a:t>(b)The database is very large, almost any image region can be matched with several objects.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1951094" y="3143248"/>
            <a:ext cx="5095049" cy="2643206"/>
          </a:xfrm>
          <a:prstGeom prst="rect">
            <a:avLst/>
          </a:prstGeom>
        </p:spPr>
      </p:pic>
      <p:sp>
        <p:nvSpPr>
          <p:cNvPr id="6" name="圆角矩形 7"/>
          <p:cNvSpPr/>
          <p:nvPr/>
        </p:nvSpPr>
        <p:spPr>
          <a:xfrm>
            <a:off x="176941" y="6000768"/>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Different exemplar regions have different prior probability to appear in a daily environment and matching input regions.</a:t>
            </a:r>
            <a:endParaRPr lang="en-US" altLang="zh-CN" dirty="0"/>
          </a:p>
        </p:txBody>
      </p:sp>
      <p:pic>
        <p:nvPicPr>
          <p:cNvPr id="4" name="Picture 3"/>
          <p:cNvPicPr>
            <a:picLocks noChangeAspect="1"/>
          </p:cNvPicPr>
          <p:nvPr/>
        </p:nvPicPr>
        <p:blipFill>
          <a:blip r:embed="rId3"/>
          <a:stretch>
            <a:fillRect/>
          </a:stretch>
        </p:blipFill>
        <p:spPr>
          <a:xfrm>
            <a:off x="2571736" y="2036950"/>
            <a:ext cx="3643338" cy="3755308"/>
          </a:xfrm>
          <a:prstGeom prst="rect">
            <a:avLst/>
          </a:prstGeom>
        </p:spPr>
      </p:pic>
      <p:sp>
        <p:nvSpPr>
          <p:cNvPr id="6" name="圆角矩形 7"/>
          <p:cNvSpPr/>
          <p:nvPr/>
        </p:nvSpPr>
        <p:spPr>
          <a:xfrm>
            <a:off x="176941" y="6000768"/>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Examples of high </a:t>
            </a:r>
            <a:r>
              <a:rPr lang="en-US" altLang="zh-CN" dirty="0" err="1" smtClean="0"/>
              <a:t>objectness</a:t>
            </a:r>
            <a:r>
              <a:rPr lang="en-US" altLang="zh-CN" dirty="0" smtClean="0"/>
              <a:t> image regions</a:t>
            </a:r>
            <a:r>
              <a:rPr lang="zh-CN" altLang="en-US" dirty="0" smtClean="0"/>
              <a:t>：</a:t>
            </a:r>
            <a:endParaRPr lang="en-US" altLang="zh-CN" dirty="0" smtClean="0"/>
          </a:p>
          <a:p>
            <a:pPr lvl="1"/>
            <a:r>
              <a:rPr lang="en-US" altLang="zh-CN" dirty="0" smtClean="0"/>
              <a:t>Their corresponding matched exemplar regions and the boundaries of segments weighted by their </a:t>
            </a:r>
            <a:r>
              <a:rPr lang="en-US" altLang="zh-CN" dirty="0" err="1" smtClean="0"/>
              <a:t>objectness</a:t>
            </a:r>
            <a:r>
              <a:rPr lang="en-US" altLang="zh-CN" dirty="0" smtClean="0"/>
              <a:t> estimated using this approach.</a:t>
            </a:r>
            <a:endParaRPr lang="en-US" altLang="zh-CN" dirty="0"/>
          </a:p>
        </p:txBody>
      </p:sp>
      <p:pic>
        <p:nvPicPr>
          <p:cNvPr id="4" name="Picture 3"/>
          <p:cNvPicPr>
            <a:picLocks noChangeAspect="1"/>
          </p:cNvPicPr>
          <p:nvPr/>
        </p:nvPicPr>
        <p:blipFill>
          <a:blip r:embed="rId3"/>
          <a:stretch>
            <a:fillRect/>
          </a:stretch>
        </p:blipFill>
        <p:spPr>
          <a:xfrm>
            <a:off x="2214545" y="2357430"/>
            <a:ext cx="4252975" cy="3610546"/>
          </a:xfrm>
          <a:prstGeom prst="rect">
            <a:avLst/>
          </a:prstGeom>
        </p:spPr>
      </p:pic>
      <p:sp>
        <p:nvSpPr>
          <p:cNvPr id="6" name="圆角矩形 7"/>
          <p:cNvSpPr/>
          <p:nvPr/>
        </p:nvSpPr>
        <p:spPr>
          <a:xfrm>
            <a:off x="176941" y="5967976"/>
            <a:ext cx="8754258" cy="46194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5" name="矩形 34"/>
          <p:cNvSpPr/>
          <p:nvPr/>
        </p:nvSpPr>
        <p:spPr>
          <a:xfrm>
            <a:off x="3515514" y="2281519"/>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FF0000"/>
                </a:solidFill>
              </a:rPr>
              <a:t>Objectness</a:t>
            </a:r>
            <a:endParaRPr lang="zh-CN" altLang="en-US" dirty="0">
              <a:solidFill>
                <a:srgbClr val="FF0000"/>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detection&amp;&amp;</a:t>
            </a:r>
            <a:r>
              <a:rPr lang="en-US" altLang="zh-CN" dirty="0" err="1" smtClean="0"/>
              <a:t>objectness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813560" y="3690818"/>
            <a:ext cx="4907280" cy="1569660"/>
          </a:xfrm>
          <a:prstGeom prst="rect">
            <a:avLst/>
          </a:prstGeom>
          <a:noFill/>
        </p:spPr>
        <p:txBody>
          <a:bodyPr wrap="square" rtlCol="0">
            <a:spAutoFit/>
          </a:bodyPr>
          <a:lstStyle/>
          <a:p>
            <a:pPr algn="ctr"/>
            <a:r>
              <a:rPr lang="en-US" sz="9600" dirty="0" smtClean="0"/>
              <a:t>Q&amp;A</a:t>
            </a:r>
            <a:endParaRPr lang="en-US" sz="9600" dirty="0"/>
          </a:p>
        </p:txBody>
      </p:sp>
      <p:sp>
        <p:nvSpPr>
          <p:cNvPr id="6" name="TextBox 5"/>
          <p:cNvSpPr txBox="1"/>
          <p:nvPr/>
        </p:nvSpPr>
        <p:spPr>
          <a:xfrm>
            <a:off x="0" y="1890401"/>
            <a:ext cx="9144000" cy="923330"/>
          </a:xfrm>
          <a:prstGeom prst="rect">
            <a:avLst/>
          </a:prstGeom>
          <a:noFill/>
        </p:spPr>
        <p:txBody>
          <a:bodyPr wrap="square" rtlCol="0">
            <a:spAutoFit/>
          </a:bodyPr>
          <a:lstStyle/>
          <a:p>
            <a:pPr algn="ctr"/>
            <a:r>
              <a:rPr lang="en-US" altLang="zh-CN" sz="5400" dirty="0" smtClean="0"/>
              <a:t>Thank you for your attention! </a:t>
            </a:r>
            <a:endParaRPr lang="en-US" sz="5400" dirty="0"/>
          </a:p>
        </p:txBody>
      </p:sp>
    </p:spTree>
    <p:extLst>
      <p:ext uri="{BB962C8B-B14F-4D97-AF65-F5344CB8AC3E}">
        <p14:creationId xmlns:p14="http://schemas.microsoft.com/office/powerpoint/2010/main" val="3464274646"/>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Related works</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45" name="椭圆 44"/>
          <p:cNvSpPr/>
          <p:nvPr/>
        </p:nvSpPr>
        <p:spPr>
          <a:xfrm>
            <a:off x="379193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784196" y="4669536"/>
            <a:ext cx="1511513" cy="369332"/>
          </a:xfrm>
          <a:prstGeom prst="rect">
            <a:avLst/>
          </a:prstGeom>
          <a:noFill/>
        </p:spPr>
        <p:txBody>
          <a:bodyPr wrap="square" rtlCol="0">
            <a:spAutoFit/>
          </a:bodyPr>
          <a:lstStyle/>
          <a:p>
            <a:pPr algn="ctr"/>
            <a:r>
              <a:rPr lang="en-US" altLang="zh-CN" dirty="0" smtClean="0">
                <a:solidFill>
                  <a:schemeClr val="bg1"/>
                </a:solidFill>
              </a:rPr>
              <a:t>Matching</a:t>
            </a:r>
            <a:endParaRPr lang="zh-CN" altLang="en-US" dirty="0">
              <a:solidFill>
                <a:schemeClr val="bg1"/>
              </a:solidFill>
            </a:endParaRPr>
          </a:p>
        </p:txBody>
      </p:sp>
      <p:sp>
        <p:nvSpPr>
          <p:cNvPr id="47" name="椭圆 46"/>
          <p:cNvSpPr/>
          <p:nvPr/>
        </p:nvSpPr>
        <p:spPr>
          <a:xfrm>
            <a:off x="248194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2474206" y="4669536"/>
            <a:ext cx="1511513" cy="369332"/>
          </a:xfrm>
          <a:prstGeom prst="rect">
            <a:avLst/>
          </a:prstGeom>
          <a:noFill/>
        </p:spPr>
        <p:txBody>
          <a:bodyPr wrap="square" rtlCol="0">
            <a:spAutoFit/>
          </a:bodyPr>
          <a:lstStyle/>
          <a:p>
            <a:pPr algn="ctr"/>
            <a:r>
              <a:rPr lang="en-US" altLang="zh-CN" dirty="0" smtClean="0">
                <a:solidFill>
                  <a:schemeClr val="bg1"/>
                </a:solidFill>
              </a:rPr>
              <a:t>Detection</a:t>
            </a:r>
            <a:endParaRPr lang="zh-CN" altLang="en-US" dirty="0">
              <a:solidFill>
                <a:schemeClr val="bg1"/>
              </a:solidFill>
            </a:endParaRPr>
          </a:p>
        </p:txBody>
      </p:sp>
      <p:sp>
        <p:nvSpPr>
          <p:cNvPr id="49" name="椭圆 48"/>
          <p:cNvSpPr/>
          <p:nvPr/>
        </p:nvSpPr>
        <p:spPr>
          <a:xfrm>
            <a:off x="2474206" y="5156571"/>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466463" y="5709737"/>
            <a:ext cx="1511513" cy="369332"/>
          </a:xfrm>
          <a:prstGeom prst="rect">
            <a:avLst/>
          </a:prstGeom>
          <a:noFill/>
        </p:spPr>
        <p:txBody>
          <a:bodyPr wrap="square" rtlCol="0">
            <a:spAutoFit/>
          </a:bodyPr>
          <a:lstStyle/>
          <a:p>
            <a:pPr algn="ctr"/>
            <a:r>
              <a:rPr lang="en-US" dirty="0" smtClean="0">
                <a:solidFill>
                  <a:schemeClr val="bg1"/>
                </a:solidFill>
              </a:rPr>
              <a:t>Recognition</a:t>
            </a:r>
            <a:endParaRPr lang="zh-CN" altLang="en-US" dirty="0">
              <a:solidFill>
                <a:schemeClr val="bg1"/>
              </a:solidFill>
            </a:endParaRPr>
          </a:p>
        </p:txBody>
      </p:sp>
      <p:sp>
        <p:nvSpPr>
          <p:cNvPr id="43" name="椭圆 42"/>
          <p:cNvSpPr/>
          <p:nvPr/>
        </p:nvSpPr>
        <p:spPr>
          <a:xfrm>
            <a:off x="3791939" y="5187916"/>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784196" y="5741082"/>
            <a:ext cx="1511513" cy="369332"/>
          </a:xfrm>
          <a:prstGeom prst="rect">
            <a:avLst/>
          </a:prstGeom>
          <a:noFill/>
        </p:spPr>
        <p:txBody>
          <a:bodyPr wrap="square" rtlCol="0">
            <a:spAutoFit/>
          </a:bodyPr>
          <a:lstStyle/>
          <a:p>
            <a:pPr algn="ctr"/>
            <a:r>
              <a:rPr lang="en-US" altLang="zh-CN" dirty="0" smtClean="0">
                <a:solidFill>
                  <a:schemeClr val="bg1"/>
                </a:solidFill>
              </a:rPr>
              <a:t>Segmentation</a:t>
            </a:r>
            <a:endParaRPr lang="zh-CN" altLang="en-US" dirty="0">
              <a:solidFill>
                <a:schemeClr val="bg1"/>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ox(in)">
                                      <p:cBhvr>
                                        <p:cTn id="10" dur="500"/>
                                        <p:tgtEl>
                                          <p:spTgt spid="4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ox(in)">
                                      <p:cBhvr>
                                        <p:cTn id="13" dur="500"/>
                                        <p:tgtEl>
                                          <p:spTgt spid="5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ox(in)">
                                      <p:cBhvr>
                                        <p:cTn id="16" dur="500"/>
                                        <p:tgtEl>
                                          <p:spTgt spid="4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ox(in)">
                                      <p:cBhvr>
                                        <p:cTn id="19" dur="500"/>
                                        <p:tgtEl>
                                          <p:spTgt spid="4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ox(in)">
                                      <p:cBhvr>
                                        <p:cTn id="22" dur="500"/>
                                        <p:tgtEl>
                                          <p:spTgt spid="4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ox(in)">
                                      <p:cBhvr>
                                        <p:cTn id="25" dur="500"/>
                                        <p:tgtEl>
                                          <p:spTgt spid="4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ox(in)">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43" grpId="0" animBg="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Fixation prediction</a:t>
            </a:r>
          </a:p>
          <a:p>
            <a:pPr lvl="1"/>
            <a:r>
              <a:rPr lang="en-US" dirty="0" smtClean="0"/>
              <a:t>Predicting saliency points of human eye movement</a:t>
            </a:r>
            <a:endParaRPr lang="en-US" dirty="0"/>
          </a:p>
          <a:p>
            <a:pPr lvl="2"/>
            <a:endParaRPr lang="en-US" dirty="0" smtClean="0"/>
          </a:p>
          <a:p>
            <a:pPr lvl="2"/>
            <a:endParaRPr lang="en-US" dirty="0"/>
          </a:p>
          <a:p>
            <a:pPr lvl="2"/>
            <a:endParaRPr lang="en-US" dirty="0"/>
          </a:p>
        </p:txBody>
      </p:sp>
      <p:grpSp>
        <p:nvGrpSpPr>
          <p:cNvPr id="6" name="Group 6"/>
          <p:cNvGrpSpPr/>
          <p:nvPr/>
        </p:nvGrpSpPr>
        <p:grpSpPr>
          <a:xfrm>
            <a:off x="1335741" y="1716077"/>
            <a:ext cx="6302189" cy="2460024"/>
            <a:chOff x="1228725" y="2593421"/>
            <a:chExt cx="1976290" cy="730970"/>
          </a:xfrm>
        </p:grpSpPr>
        <p:pic>
          <p:nvPicPr>
            <p:cNvPr id="4" name="Picture 3"/>
            <p:cNvPicPr>
              <a:picLocks noChangeAspect="1"/>
            </p:cNvPicPr>
            <p:nvPr/>
          </p:nvPicPr>
          <p:blipFill>
            <a:blip r:embed="rId3"/>
            <a:stretch>
              <a:fillRect/>
            </a:stretch>
          </p:blipFill>
          <p:spPr>
            <a:xfrm>
              <a:off x="1228725" y="2593421"/>
              <a:ext cx="975360" cy="730970"/>
            </a:xfrm>
            <a:prstGeom prst="rect">
              <a:avLst/>
            </a:prstGeom>
          </p:spPr>
        </p:pic>
        <p:pic>
          <p:nvPicPr>
            <p:cNvPr id="5" name="Picture 4"/>
            <p:cNvPicPr>
              <a:picLocks noChangeAspect="1"/>
            </p:cNvPicPr>
            <p:nvPr/>
          </p:nvPicPr>
          <p:blipFill>
            <a:blip r:embed="rId4"/>
            <a:stretch>
              <a:fillRect/>
            </a:stretch>
          </p:blipFill>
          <p:spPr>
            <a:xfrm>
              <a:off x="2230388" y="2593421"/>
              <a:ext cx="974627" cy="730970"/>
            </a:xfrm>
            <a:prstGeom prst="rect">
              <a:avLst/>
            </a:prstGeom>
          </p:spPr>
        </p:pic>
      </p:grpSp>
      <p:sp>
        <p:nvSpPr>
          <p:cNvPr id="9"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A </a:t>
            </a:r>
            <a:r>
              <a:rPr lang="en-US" sz="1600" dirty="0">
                <a:solidFill>
                  <a:schemeClr val="tx1"/>
                </a:solidFill>
                <a:latin typeface="Calibri Light" panose="020F0302020204030204" pitchFamily="34" charset="0"/>
                <a:hlinkClick r:id="rId6"/>
              </a:rPr>
              <a:t>model of saliency-based visual attention for rapid scene analysis</a:t>
            </a:r>
            <a:r>
              <a:rPr lang="en-US" sz="1600" dirty="0">
                <a:solidFill>
                  <a:schemeClr val="tx1"/>
                </a:solidFill>
                <a:latin typeface="Calibri Light" panose="020F0302020204030204" pitchFamily="34" charset="0"/>
              </a:rPr>
              <a:t>. PAMI 1998, </a:t>
            </a:r>
            <a:r>
              <a:rPr lang="en-US" sz="1600" dirty="0" err="1">
                <a:solidFill>
                  <a:schemeClr val="tx1"/>
                </a:solidFill>
                <a:latin typeface="Calibri Light" panose="020F0302020204030204" pitchFamily="34" charset="0"/>
              </a:rPr>
              <a:t>Itti</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Saliency detection: A spectral residual approach</a:t>
            </a:r>
            <a:r>
              <a:rPr lang="en-US" sz="1600" dirty="0">
                <a:solidFill>
                  <a:schemeClr val="tx1"/>
                </a:solidFill>
                <a:latin typeface="Calibri Light" panose="020F0302020204030204" pitchFamily="34" charset="0"/>
              </a:rPr>
              <a:t>. CVPR 2007, </a:t>
            </a:r>
            <a:r>
              <a:rPr lang="en-US" sz="1600" dirty="0" err="1">
                <a:solidFill>
                  <a:schemeClr val="tx1"/>
                </a:solidFill>
                <a:latin typeface="Calibri Light" panose="020F0302020204030204" pitchFamily="34" charset="0"/>
              </a:rPr>
              <a:t>Hou</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8"/>
              </a:rPr>
              <a:t>Graph-based visual saliency</a:t>
            </a:r>
            <a:r>
              <a:rPr lang="en-US" sz="1600" dirty="0">
                <a:solidFill>
                  <a:schemeClr val="tx1"/>
                </a:solidFill>
                <a:latin typeface="Calibri Light" panose="020F0302020204030204" pitchFamily="34" charset="0"/>
              </a:rPr>
              <a:t>. NIPS, </a:t>
            </a:r>
            <a:r>
              <a:rPr lang="en-US" sz="1600" dirty="0" err="1">
                <a:solidFill>
                  <a:schemeClr val="tx1"/>
                </a:solidFill>
                <a:latin typeface="Calibri Light" panose="020F0302020204030204" pitchFamily="34" charset="0"/>
              </a:rPr>
              <a:t>Harel</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9"/>
              </a:rPr>
              <a:t>Quantitative analysis of human-model agreement in visual saliency modeling: A comparative study</a:t>
            </a:r>
            <a:r>
              <a:rPr lang="en-US" sz="1600" dirty="0">
                <a:solidFill>
                  <a:schemeClr val="tx1"/>
                </a:solidFill>
                <a:latin typeface="Calibri Light" panose="020F0302020204030204" pitchFamily="34" charset="0"/>
              </a:rPr>
              <a:t>, IEEE TIP 2012, </a:t>
            </a:r>
            <a:r>
              <a:rPr lang="en-US" sz="1600" dirty="0" err="1">
                <a:solidFill>
                  <a:schemeClr val="tx1"/>
                </a:solidFill>
                <a:latin typeface="Calibri Light" panose="020F0302020204030204" pitchFamily="34" charset="0"/>
              </a:rPr>
              <a:t>Borji</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10"/>
              </a:rPr>
              <a:t>A benchmark of computational models of saliency to predict human fixations</a:t>
            </a:r>
            <a:r>
              <a:rPr lang="en-US" sz="1600" dirty="0">
                <a:solidFill>
                  <a:schemeClr val="tx1"/>
                </a:solidFill>
                <a:latin typeface="Calibri Light" panose="020F0302020204030204" pitchFamily="34" charset="0"/>
              </a:rPr>
              <a:t>, TR 2012</a:t>
            </a:r>
            <a:r>
              <a:rPr lang="en-US" sz="1600" dirty="0" smtClean="0">
                <a:solidFill>
                  <a:schemeClr val="tx1"/>
                </a:solidFill>
                <a:latin typeface="Calibri Light" panose="020F0302020204030204" pitchFamily="34" charset="0"/>
              </a:rPr>
              <a:t>.</a:t>
            </a:r>
            <a:endParaRPr lang="en-US" altLang="zh-CN"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780650"/>
            <a:ext cx="8516471" cy="5061034"/>
          </a:xfrm>
        </p:spPr>
        <p:txBody>
          <a:bodyPr/>
          <a:lstStyle/>
          <a:p>
            <a:r>
              <a:rPr lang="en-US" dirty="0" smtClean="0"/>
              <a:t>Salient object detection</a:t>
            </a:r>
          </a:p>
          <a:p>
            <a:pPr lvl="1"/>
            <a:r>
              <a:rPr lang="en-US" dirty="0" smtClean="0"/>
              <a:t>Detect the most attention-grabbing object in the scene</a:t>
            </a:r>
          </a:p>
          <a:p>
            <a:pPr lvl="2"/>
            <a:endParaRPr lang="en-US" dirty="0" smtClean="0"/>
          </a:p>
          <a:p>
            <a:pPr lvl="2"/>
            <a:endParaRPr lang="en-US" dirty="0"/>
          </a:p>
          <a:p>
            <a:pPr lvl="2"/>
            <a:endParaRPr lang="en-US" dirty="0" smtClean="0"/>
          </a:p>
          <a:p>
            <a:pPr lvl="1"/>
            <a:endParaRPr lang="en-US" dirty="0"/>
          </a:p>
          <a:p>
            <a:pPr lvl="1"/>
            <a:endParaRPr lang="en-US" dirty="0" smtClean="0"/>
          </a:p>
          <a:p>
            <a:pPr lvl="1"/>
            <a:endParaRPr lang="en-US" dirty="0"/>
          </a:p>
          <a:p>
            <a:pPr lvl="1"/>
            <a:r>
              <a:rPr lang="en-US" dirty="0" smtClean="0"/>
              <a:t>Applications</a:t>
            </a:r>
          </a:p>
          <a:p>
            <a:pPr lvl="2"/>
            <a:endParaRPr lang="en-US" dirty="0"/>
          </a:p>
        </p:txBody>
      </p:sp>
      <p:pic>
        <p:nvPicPr>
          <p:cNvPr id="6" name="Picture 5"/>
          <p:cNvPicPr>
            <a:picLocks noChangeAspect="1"/>
          </p:cNvPicPr>
          <p:nvPr/>
        </p:nvPicPr>
        <p:blipFill>
          <a:blip r:embed="rId3" cstate="print"/>
          <a:stretch>
            <a:fillRect/>
          </a:stretch>
        </p:blipFill>
        <p:spPr>
          <a:xfrm>
            <a:off x="2338106" y="1642589"/>
            <a:ext cx="3912207" cy="1025089"/>
          </a:xfrm>
          <a:prstGeom prst="rect">
            <a:avLst/>
          </a:prstGeom>
        </p:spPr>
      </p:pic>
      <p:pic>
        <p:nvPicPr>
          <p:cNvPr id="11" name="Picture 10"/>
          <p:cNvPicPr>
            <a:picLocks noChangeAspect="1"/>
          </p:cNvPicPr>
          <p:nvPr/>
        </p:nvPicPr>
        <p:blipFill>
          <a:blip r:embed="rId4" cstate="print"/>
          <a:stretch>
            <a:fillRect/>
          </a:stretch>
        </p:blipFill>
        <p:spPr>
          <a:xfrm>
            <a:off x="834588" y="4212074"/>
            <a:ext cx="4831556" cy="2062053"/>
          </a:xfrm>
          <a:prstGeom prst="rect">
            <a:avLst/>
          </a:prstGeom>
        </p:spPr>
      </p:pic>
      <p:sp>
        <p:nvSpPr>
          <p:cNvPr id="10" name="TextBox 9"/>
          <p:cNvSpPr txBox="1"/>
          <p:nvPr/>
        </p:nvSpPr>
        <p:spPr>
          <a:xfrm>
            <a:off x="301664" y="4984351"/>
            <a:ext cx="8510642" cy="1538883"/>
          </a:xfrm>
          <a:prstGeom prst="rect">
            <a:avLst/>
          </a:prstGeom>
          <a:noFill/>
        </p:spPr>
        <p:txBody>
          <a:bodyPr wrap="square" rtlCol="0">
            <a:spAutoFit/>
          </a:bodyPr>
          <a:lstStyle/>
          <a:p>
            <a:r>
              <a:rPr lang="en-US" sz="1400" dirty="0" smtClean="0"/>
              <a:t>              [</a:t>
            </a:r>
            <a:r>
              <a:rPr lang="en-US" sz="1400" dirty="0" smtClean="0">
                <a:hlinkClick r:id="rId5"/>
              </a:rPr>
              <a:t>ACM TOG 09, Chen et. al.</a:t>
            </a:r>
            <a:r>
              <a:rPr lang="en-US" sz="1400" dirty="0" smtClean="0"/>
              <a:t>]                    [</a:t>
            </a:r>
            <a:r>
              <a:rPr lang="en-US" sz="1400" dirty="0" smtClean="0">
                <a:hlinkClick r:id="rId6"/>
              </a:rPr>
              <a:t>Vis. Comp. 13, Cheng et. al.</a:t>
            </a:r>
            <a:r>
              <a:rPr lang="en-US" sz="1400" dirty="0" smtClean="0"/>
              <a:t>]                        [</a:t>
            </a:r>
            <a:r>
              <a:rPr lang="en-US" sz="1400" dirty="0" smtClean="0">
                <a:hlinkClick r:id="rId7"/>
              </a:rPr>
              <a:t>CVPR 12, Zhu et. al.</a:t>
            </a:r>
            <a:r>
              <a:rPr lang="en-US" sz="1400" dirty="0" smtClean="0"/>
              <a:t>]</a:t>
            </a:r>
          </a:p>
          <a:p>
            <a:endParaRPr lang="en-US" sz="1400" dirty="0" smtClean="0"/>
          </a:p>
          <a:p>
            <a:endParaRPr lang="en-US" sz="1400" dirty="0"/>
          </a:p>
          <a:p>
            <a:endParaRPr lang="en-US" sz="1400" dirty="0" smtClean="0"/>
          </a:p>
          <a:p>
            <a:endParaRPr lang="en-US" sz="900" dirty="0" smtClean="0"/>
          </a:p>
          <a:p>
            <a:endParaRPr lang="en-US" sz="1400" dirty="0" smtClean="0"/>
          </a:p>
          <a:p>
            <a:r>
              <a:rPr lang="en-US" sz="1400" dirty="0" smtClean="0"/>
              <a:t>              [</a:t>
            </a:r>
            <a:r>
              <a:rPr lang="en-US" sz="1400" dirty="0" smtClean="0">
                <a:hlinkClick r:id="rId8"/>
              </a:rPr>
              <a:t>ACM  TOG 11, Chia et. al.</a:t>
            </a:r>
            <a:r>
              <a:rPr lang="en-US" sz="1400" dirty="0" smtClean="0"/>
              <a:t>]                    [</a:t>
            </a:r>
            <a:r>
              <a:rPr lang="en-US" sz="1400" dirty="0" smtClean="0">
                <a:hlinkClick r:id="rId9"/>
              </a:rPr>
              <a:t>ACM TOG 11, Zhang et. al.</a:t>
            </a:r>
            <a:r>
              <a:rPr lang="en-US" sz="1400" dirty="0" smtClean="0"/>
              <a:t>]                   [</a:t>
            </a:r>
            <a:r>
              <a:rPr lang="en-US" sz="1400" dirty="0" smtClean="0">
                <a:hlinkClick r:id="rId10"/>
              </a:rPr>
              <a:t>CVPR 13, Rubinstein et. al.</a:t>
            </a:r>
            <a:r>
              <a:rPr lang="en-US" sz="1400" dirty="0" smtClean="0"/>
              <a:t>]</a:t>
            </a:r>
            <a:endParaRPr lang="en-US" sz="1400" dirty="0"/>
          </a:p>
        </p:txBody>
      </p:sp>
      <p:pic>
        <p:nvPicPr>
          <p:cNvPr id="4" name="Picture 3"/>
          <p:cNvPicPr>
            <a:picLocks noChangeAspect="1"/>
          </p:cNvPicPr>
          <p:nvPr/>
        </p:nvPicPr>
        <p:blipFill>
          <a:blip r:embed="rId11" cstate="print"/>
          <a:stretch>
            <a:fillRect/>
          </a:stretch>
        </p:blipFill>
        <p:spPr>
          <a:xfrm>
            <a:off x="6388362" y="4212075"/>
            <a:ext cx="2093147" cy="815790"/>
          </a:xfrm>
          <a:prstGeom prst="rect">
            <a:avLst/>
          </a:prstGeom>
        </p:spPr>
      </p:pic>
      <p:pic>
        <p:nvPicPr>
          <p:cNvPr id="5" name="Picture 4"/>
          <p:cNvPicPr>
            <a:picLocks noChangeAspect="1"/>
          </p:cNvPicPr>
          <p:nvPr/>
        </p:nvPicPr>
        <p:blipFill rotWithShape="1">
          <a:blip r:embed="rId12" cstate="print"/>
          <a:srcRect l="13705"/>
          <a:stretch/>
        </p:blipFill>
        <p:spPr>
          <a:xfrm>
            <a:off x="6388361" y="5431150"/>
            <a:ext cx="2093147" cy="707002"/>
          </a:xfrm>
          <a:prstGeom prst="rect">
            <a:avLst/>
          </a:prstGeom>
        </p:spPr>
      </p:pic>
      <p:sp>
        <p:nvSpPr>
          <p:cNvPr id="12" name="圆角矩形 7"/>
          <p:cNvSpPr/>
          <p:nvPr/>
        </p:nvSpPr>
        <p:spPr>
          <a:xfrm>
            <a:off x="834588" y="2726546"/>
            <a:ext cx="7342909" cy="110044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13"/>
              </a:buBlip>
            </a:pPr>
            <a:r>
              <a:rPr lang="en-US" sz="1600" dirty="0" smtClean="0">
                <a:solidFill>
                  <a:schemeClr val="tx1"/>
                </a:solidFill>
                <a:latin typeface="Calibri Light" panose="020F0302020204030204" pitchFamily="34" charset="0"/>
                <a:hlinkClick r:id="rId14"/>
              </a:rPr>
              <a:t>Learning </a:t>
            </a:r>
            <a:r>
              <a:rPr lang="en-US" sz="1600" dirty="0">
                <a:solidFill>
                  <a:schemeClr val="tx1"/>
                </a:solidFill>
                <a:latin typeface="Calibri Light" panose="020F0302020204030204" pitchFamily="34" charset="0"/>
                <a:hlinkClick r:id="rId14"/>
              </a:rPr>
              <a:t>to detect a salient object</a:t>
            </a:r>
            <a:r>
              <a:rPr lang="en-US" sz="1600" dirty="0">
                <a:solidFill>
                  <a:schemeClr val="tx1"/>
                </a:solidFill>
                <a:latin typeface="Calibri Light" panose="020F0302020204030204" pitchFamily="34" charset="0"/>
              </a:rPr>
              <a:t>. CVPR 2007, Liu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5"/>
              </a:rPr>
              <a:t>Frequency-tuned salient region detection</a:t>
            </a:r>
            <a:r>
              <a:rPr lang="en-US" sz="1600" dirty="0">
                <a:solidFill>
                  <a:schemeClr val="tx1"/>
                </a:solidFill>
                <a:latin typeface="Calibri Light" panose="020F0302020204030204" pitchFamily="34" charset="0"/>
              </a:rPr>
              <a:t>, CVPR 2009, </a:t>
            </a:r>
            <a:r>
              <a:rPr lang="en-US" sz="1600" dirty="0" err="1">
                <a:solidFill>
                  <a:schemeClr val="tx1"/>
                </a:solidFill>
                <a:latin typeface="Calibri Light" panose="020F0302020204030204" pitchFamily="34" charset="0"/>
              </a:rPr>
              <a:t>Achanta</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6"/>
              </a:rPr>
              <a:t>Global contrast based salient region detection</a:t>
            </a:r>
            <a:r>
              <a:rPr lang="en-US" sz="1600" dirty="0">
                <a:solidFill>
                  <a:schemeClr val="tx1"/>
                </a:solidFill>
                <a:latin typeface="Calibri Light" panose="020F0302020204030204" pitchFamily="34" charset="0"/>
              </a:rPr>
              <a:t>, CVPR 2011, Cheng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7"/>
              </a:rPr>
              <a:t>Salient object detection: a benchmark</a:t>
            </a:r>
            <a:r>
              <a:rPr lang="en-US" sz="1600" dirty="0">
                <a:solidFill>
                  <a:schemeClr val="tx1"/>
                </a:solidFill>
                <a:latin typeface="Calibri Light" panose="020F0302020204030204" pitchFamily="34" charset="0"/>
              </a:rPr>
              <a:t>, Ali et. al.</a:t>
            </a:r>
          </a:p>
        </p:txBody>
      </p:sp>
    </p:spTree>
    <p:extLst>
      <p:ext uri="{BB962C8B-B14F-4D97-AF65-F5344CB8AC3E}">
        <p14:creationId xmlns:p14="http://schemas.microsoft.com/office/powerpoint/2010/main" val="3880304604"/>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6187</TotalTime>
  <Words>5025</Words>
  <Application>Microsoft Macintosh PowerPoint</Application>
  <PresentationFormat>全屏显示(4:3)</PresentationFormat>
  <Paragraphs>735</Paragraphs>
  <Slides>68</Slides>
  <Notes>49</Notes>
  <HiddenSlides>0</HiddenSlides>
  <MMClips>0</MMClips>
  <ScaleCrop>false</ScaleCrop>
  <HeadingPairs>
    <vt:vector size="6" baseType="variant">
      <vt:variant>
        <vt:lpstr>主题</vt:lpstr>
      </vt:variant>
      <vt:variant>
        <vt:i4>1</vt:i4>
      </vt:variant>
      <vt:variant>
        <vt:lpstr>嵌入的 OLE 服务器</vt:lpstr>
      </vt:variant>
      <vt:variant>
        <vt:i4>2</vt:i4>
      </vt:variant>
      <vt:variant>
        <vt:lpstr>幻灯片标题</vt:lpstr>
      </vt:variant>
      <vt:variant>
        <vt:i4>68</vt:i4>
      </vt:variant>
    </vt:vector>
  </HeadingPairs>
  <TitlesOfParts>
    <vt:vector size="71" baseType="lpstr">
      <vt:lpstr>Office Theme</vt:lpstr>
      <vt:lpstr>Visio</vt:lpstr>
      <vt:lpstr>Equation</vt:lpstr>
      <vt:lpstr>Objectness &amp; Face Detection</vt:lpstr>
      <vt:lpstr>Object detection</vt:lpstr>
      <vt:lpstr>Objectness</vt:lpstr>
      <vt:lpstr>Computer Vision</vt:lpstr>
      <vt:lpstr>Objectness</vt:lpstr>
      <vt:lpstr>Objectness&amp;Face Detection</vt:lpstr>
      <vt:lpstr>Related works</vt:lpstr>
      <vt:lpstr>Related works</vt:lpstr>
      <vt:lpstr>Related works</vt:lpstr>
      <vt:lpstr>Related works</vt:lpstr>
      <vt:lpstr>Related works</vt:lpstr>
      <vt:lpstr>Data Set</vt:lpstr>
      <vt:lpstr>Data Set</vt:lpstr>
      <vt:lpstr>Data Set</vt:lpstr>
      <vt:lpstr>Data Set</vt:lpstr>
      <vt:lpstr>Good objectness measure</vt:lpstr>
      <vt:lpstr>Good objectness measure</vt:lpstr>
      <vt:lpstr>Good objectness measure</vt:lpstr>
      <vt:lpstr>Good objectness measure</vt:lpstr>
      <vt:lpstr>Good objectness measure</vt:lpstr>
      <vt:lpstr>Objectness</vt:lpstr>
      <vt:lpstr>Objectness</vt:lpstr>
      <vt:lpstr>The first kind of objectness method</vt:lpstr>
      <vt:lpstr>The first kind of objectness method</vt:lpstr>
      <vt:lpstr>The first kind of objectness method</vt:lpstr>
      <vt:lpstr>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Training of What is an object</vt:lpstr>
      <vt:lpstr>Training of What is an object</vt:lpstr>
      <vt:lpstr>Training of What is an object</vt:lpstr>
      <vt:lpstr>Training of What is an object</vt:lpstr>
      <vt:lpstr>What is an object?</vt:lpstr>
      <vt:lpstr>Experimental results of What is an object?</vt:lpstr>
      <vt:lpstr>Experimental results of What is an object?</vt:lpstr>
      <vt:lpstr>Experimental results of What is an object?</vt:lpstr>
      <vt:lpstr>The first kind of objectness method</vt:lpstr>
      <vt:lpstr>Methodology of BING : Observation</vt:lpstr>
      <vt:lpstr>Methodology of BING : Feature &amp; Learning</vt:lpstr>
      <vt:lpstr>Methodology of BING : Feature &amp; Learning</vt:lpstr>
      <vt:lpstr>Methodology of BING: Binarization</vt:lpstr>
      <vt:lpstr>Methodology of BING: Binarization</vt:lpstr>
      <vt:lpstr>Methodology of BING : Binarization</vt:lpstr>
      <vt:lpstr>Experimental results of BING</vt:lpstr>
      <vt:lpstr>Experimental results of BING</vt:lpstr>
      <vt:lpstr>Experimental results of BING</vt:lpstr>
      <vt:lpstr>Experimental results of BING</vt:lpstr>
      <vt:lpstr>The first kind of objectness method</vt:lpstr>
      <vt:lpstr>Objectness</vt:lpstr>
      <vt:lpstr>The second kind of objectness method</vt:lpstr>
      <vt:lpstr>Segmentation as Selective Search for Object Recognition</vt:lpstr>
      <vt:lpstr>Segmentation as Selective Search for Object Recognition</vt:lpstr>
      <vt:lpstr>The second kind of objectness method</vt:lpstr>
      <vt:lpstr>Objectness</vt:lpstr>
      <vt:lpstr>The third kind of objectness method</vt:lpstr>
      <vt:lpstr>Data-driven Objectness</vt:lpstr>
      <vt:lpstr>Data-driven Objectness</vt:lpstr>
      <vt:lpstr>Data-driven Objectness</vt:lpstr>
      <vt:lpstr>Data-driven Objectness</vt:lpstr>
      <vt:lpstr>Data-driven Objectness</vt:lpstr>
      <vt:lpstr>Computer Vision</vt:lpstr>
      <vt:lpstr>object detection&amp;&amp;objectness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Lab Zheng</cp:lastModifiedBy>
  <cp:revision>742</cp:revision>
  <dcterms:created xsi:type="dcterms:W3CDTF">2014-04-15T14:23:17Z</dcterms:created>
  <dcterms:modified xsi:type="dcterms:W3CDTF">2015-04-10T05:27:23Z</dcterms:modified>
</cp:coreProperties>
</file>